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4"/>
  </p:sldMasterIdLst>
  <p:notesMasterIdLst>
    <p:notesMasterId r:id="rId61"/>
  </p:notesMasterIdLst>
  <p:sldIdLst>
    <p:sldId id="256" r:id="rId5"/>
    <p:sldId id="331" r:id="rId6"/>
    <p:sldId id="344" r:id="rId7"/>
    <p:sldId id="330" r:id="rId8"/>
    <p:sldId id="268" r:id="rId9"/>
    <p:sldId id="257" r:id="rId10"/>
    <p:sldId id="274" r:id="rId11"/>
    <p:sldId id="280" r:id="rId12"/>
    <p:sldId id="281" r:id="rId13"/>
    <p:sldId id="283" r:id="rId14"/>
    <p:sldId id="284" r:id="rId15"/>
    <p:sldId id="285" r:id="rId16"/>
    <p:sldId id="290" r:id="rId17"/>
    <p:sldId id="293" r:id="rId18"/>
    <p:sldId id="301" r:id="rId19"/>
    <p:sldId id="306" r:id="rId20"/>
    <p:sldId id="345" r:id="rId21"/>
    <p:sldId id="315" r:id="rId22"/>
    <p:sldId id="316" r:id="rId23"/>
    <p:sldId id="317" r:id="rId24"/>
    <p:sldId id="318" r:id="rId25"/>
    <p:sldId id="319" r:id="rId26"/>
    <p:sldId id="320" r:id="rId27"/>
    <p:sldId id="321" r:id="rId28"/>
    <p:sldId id="322" r:id="rId29"/>
    <p:sldId id="323" r:id="rId30"/>
    <p:sldId id="324" r:id="rId31"/>
    <p:sldId id="325" r:id="rId32"/>
    <p:sldId id="326" r:id="rId33"/>
    <p:sldId id="327" r:id="rId34"/>
    <p:sldId id="328" r:id="rId35"/>
    <p:sldId id="329" r:id="rId36"/>
    <p:sldId id="333" r:id="rId37"/>
    <p:sldId id="334" r:id="rId38"/>
    <p:sldId id="335" r:id="rId39"/>
    <p:sldId id="336" r:id="rId40"/>
    <p:sldId id="337" r:id="rId41"/>
    <p:sldId id="338" r:id="rId42"/>
    <p:sldId id="339" r:id="rId43"/>
    <p:sldId id="340" r:id="rId44"/>
    <p:sldId id="341" r:id="rId45"/>
    <p:sldId id="286" r:id="rId46"/>
    <p:sldId id="288" r:id="rId47"/>
    <p:sldId id="289" r:id="rId48"/>
    <p:sldId id="342" r:id="rId49"/>
    <p:sldId id="291" r:id="rId50"/>
    <p:sldId id="343" r:id="rId51"/>
    <p:sldId id="269" r:id="rId52"/>
    <p:sldId id="275" r:id="rId53"/>
    <p:sldId id="276" r:id="rId54"/>
    <p:sldId id="277" r:id="rId55"/>
    <p:sldId id="278" r:id="rId56"/>
    <p:sldId id="279" r:id="rId57"/>
    <p:sldId id="282" r:id="rId58"/>
    <p:sldId id="346" r:id="rId59"/>
    <p:sldId id="347" r:id="rId60"/>
  </p:sldIdLst>
  <p:sldSz cx="9144000" cy="6858000" type="screen4x3"/>
  <p:notesSz cx="9144000" cy="6858000"/>
  <p:embeddedFontLst>
    <p:embeddedFont>
      <p:font typeface="Calibri" panose="020F0502020204030204" pitchFamily="34" charset="0"/>
      <p:regular r:id="rId62"/>
      <p:bold r:id="rId63"/>
      <p:italic r:id="rId64"/>
      <p:boldItalic r:id="rId65"/>
    </p:embeddedFont>
    <p:embeddedFont>
      <p:font typeface="Calisto MT" panose="02040603050505030304" pitchFamily="18" charset="0"/>
      <p:regular r:id="rId66"/>
      <p:bold r:id="rId67"/>
      <p:italic r:id="rId68"/>
      <p:boldItalic r:id="rId69"/>
    </p:embeddedFont>
    <p:embeddedFont>
      <p:font typeface="Cambria" panose="02040503050406030204" pitchFamily="18" charset="0"/>
      <p:regular r:id="rId70"/>
      <p:bold r:id="rId71"/>
      <p:italic r:id="rId72"/>
      <p:boldItalic r:id="rId73"/>
    </p:embeddedFont>
    <p:embeddedFont>
      <p:font typeface="Lato" panose="020B0604020202020204"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000000"/>
          </p15:clr>
        </p15:guide>
        <p15:guide id="2" pos="2160">
          <p15:clr>
            <a:srgbClr val="000000"/>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kit Patro" initials="AP" lastIdx="1" clrIdx="0">
    <p:extLst>
      <p:ext uri="{19B8F6BF-5375-455C-9EA6-DF929625EA0E}">
        <p15:presenceInfo xmlns:p15="http://schemas.microsoft.com/office/powerpoint/2012/main" userId="Ankit Patr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7F45BC-DBEA-4D99-AAD5-85281F17E052}" v="6" dt="2020-04-15T15:11:51.106"/>
    <p1510:client id="{20FA2AFE-714C-4C02-B1AC-5151F32085D5}" v="27" dt="2020-04-15T17:52:26.421"/>
    <p1510:client id="{3B47F98B-D260-4B8B-A790-A156EFDFC570}" v="4" dt="2020-04-15T17:16:24.658"/>
    <p1510:client id="{5A1568BC-9E0F-480D-B3B1-697FD213E7E9}" v="65" dt="2020-04-15T04:38:14.363"/>
    <p1510:client id="{6015FFAE-9A8F-5446-3892-E2C8DB073277}" v="280" dt="2020-04-15T05:04:02.600"/>
    <p1510:client id="{986F1F45-A9CD-2745-8210-DC74AA825FDE}" v="157" dt="2020-04-15T18:05:14.743"/>
    <p1510:client id="{C831A228-B224-DECA-014D-9FA0C08007A5}" v="370" dt="2020-04-15T05:49:56.452"/>
    <p1510:client id="{D562928E-ECA3-4AB4-BAED-C9F1B3BC2858}" v="1209" dt="2020-04-16T03:09:14.725"/>
    <p1510:client id="{E6777F05-E68D-60FF-0EEC-4F04D99BEFD6}" v="7" dt="2020-04-16T00:25:42.663"/>
    <p1510:client id="{F4FFDB8E-33CD-418C-ABAC-9FEA4477A694}" v="327" dt="2020-04-15T19:39:03.889"/>
    <p1510:client id="{FA9C1E58-21CF-594E-94CF-C7D6185DB3D0}" v="18" dt="2020-04-15T17:46:07.3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1446" y="72"/>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font" Target="fonts/font2.fntdata"/><Relationship Id="rId68" Type="http://schemas.openxmlformats.org/officeDocument/2006/relationships/font" Target="fonts/font7.fntdata"/><Relationship Id="rId76" Type="http://schemas.openxmlformats.org/officeDocument/2006/relationships/font" Target="fonts/font15.fntdata"/><Relationship Id="rId7" Type="http://schemas.openxmlformats.org/officeDocument/2006/relationships/slide" Target="slides/slide3.xml"/><Relationship Id="rId71" Type="http://schemas.openxmlformats.org/officeDocument/2006/relationships/font" Target="fonts/font10.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font" Target="fonts/font5.fntdata"/><Relationship Id="rId74" Type="http://schemas.openxmlformats.org/officeDocument/2006/relationships/font" Target="fonts/font13.fntdata"/><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notesMaster" Target="notesMasters/notesMaster1.xml"/><Relationship Id="rId82"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font" Target="fonts/font16.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1.fntdata"/><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6.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83"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4-14T23:35:02.150" idx="1">
    <p:pos x="5628" y="2500"/>
    <p:text>Let's see which cluster has the comments with highest scores, regardless of their sentiment polarity.`</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g75babeba67_0_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g75babeba67_0_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obj">
  <p:cSld name="OBJECT">
    <p:spTree>
      <p:nvGrpSpPr>
        <p:cNvPr id="1" name="Shape 14"/>
        <p:cNvGrpSpPr/>
        <p:nvPr/>
      </p:nvGrpSpPr>
      <p:grpSpPr>
        <a:xfrm>
          <a:off x="0" y="0"/>
          <a:ext cx="0" cy="0"/>
          <a:chOff x="0" y="0"/>
          <a:chExt cx="0" cy="0"/>
        </a:xfrm>
      </p:grpSpPr>
      <p:sp>
        <p:nvSpPr>
          <p:cNvPr id="15" name="Google Shape;15;p2"/>
          <p:cNvSpPr txBox="1">
            <a:spLocks noGrp="1"/>
          </p:cNvSpPr>
          <p:nvPr>
            <p:ph type="ftr" idx="11"/>
          </p:nvPr>
        </p:nvSpPr>
        <p:spPr>
          <a:xfrm>
            <a:off x="3108960" y="6377940"/>
            <a:ext cx="2926080" cy="342900"/>
          </a:xfrm>
          <a:prstGeom prst="rect">
            <a:avLst/>
          </a:prstGeom>
          <a:noFill/>
          <a:ln>
            <a:noFill/>
          </a:ln>
        </p:spPr>
        <p:txBody>
          <a:bodyPr spcFirstLastPara="1" wrap="square" lIns="0" tIns="0" rIns="0" bIns="0" anchor="t" anchorCtr="0">
            <a:no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500380" y="844867"/>
            <a:ext cx="8143239" cy="130238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sz="4400" b="1" i="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3"/>
          <p:cNvSpPr txBox="1">
            <a:spLocks noGrp="1"/>
          </p:cNvSpPr>
          <p:nvPr>
            <p:ph type="body" idx="1"/>
          </p:nvPr>
        </p:nvSpPr>
        <p:spPr>
          <a:xfrm>
            <a:off x="638809" y="2194560"/>
            <a:ext cx="7965440" cy="36220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2600" b="0" i="0">
                <a:solidFill>
                  <a:schemeClr val="dk1"/>
                </a:solidFill>
                <a:latin typeface="Calibri"/>
                <a:ea typeface="Calibri"/>
                <a:cs typeface="Calibri"/>
                <a:sym typeface="Calibri"/>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3108960" y="6377940"/>
            <a:ext cx="2926080" cy="342900"/>
          </a:xfrm>
          <a:prstGeom prst="rect">
            <a:avLst/>
          </a:prstGeom>
          <a:noFill/>
          <a:ln>
            <a:noFill/>
          </a:ln>
        </p:spPr>
        <p:txBody>
          <a:bodyPr spcFirstLastPara="1" wrap="square" lIns="0" tIns="0" rIns="0" bIns="0" anchor="t" anchorCtr="0">
            <a:no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3"/>
          <p:cNvSpPr txBox="1"/>
          <p:nvPr/>
        </p:nvSpPr>
        <p:spPr>
          <a:xfrm>
            <a:off x="6472225" y="0"/>
            <a:ext cx="2539500" cy="6276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500380" y="844867"/>
            <a:ext cx="8143239" cy="130238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sz="4400" b="1" i="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3108960" y="6377940"/>
            <a:ext cx="2926080" cy="342900"/>
          </a:xfrm>
          <a:prstGeom prst="rect">
            <a:avLst/>
          </a:prstGeom>
          <a:noFill/>
          <a:ln>
            <a:noFill/>
          </a:ln>
        </p:spPr>
        <p:txBody>
          <a:bodyPr spcFirstLastPara="1" wrap="square" lIns="0" tIns="0" rIns="0" bIns="0" anchor="t" anchorCtr="0">
            <a:no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500380" y="844867"/>
            <a:ext cx="8143239" cy="130238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sz="4400" b="1" i="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5"/>
          <p:cNvSpPr txBox="1">
            <a:spLocks noGrp="1"/>
          </p:cNvSpPr>
          <p:nvPr>
            <p:ph type="body" idx="1"/>
          </p:nvPr>
        </p:nvSpPr>
        <p:spPr>
          <a:xfrm>
            <a:off x="457200" y="1577340"/>
            <a:ext cx="3977640" cy="452628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3" name="Google Shape;33;p5"/>
          <p:cNvSpPr txBox="1">
            <a:spLocks noGrp="1"/>
          </p:cNvSpPr>
          <p:nvPr>
            <p:ph type="body" idx="2"/>
          </p:nvPr>
        </p:nvSpPr>
        <p:spPr>
          <a:xfrm>
            <a:off x="4709160" y="1577340"/>
            <a:ext cx="3977640" cy="452628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3108960" y="6377940"/>
            <a:ext cx="2926080" cy="342900"/>
          </a:xfrm>
          <a:prstGeom prst="rect">
            <a:avLst/>
          </a:prstGeom>
          <a:noFill/>
          <a:ln>
            <a:noFill/>
          </a:ln>
        </p:spPr>
        <p:txBody>
          <a:bodyPr spcFirstLastPara="1" wrap="square" lIns="0" tIns="0" rIns="0" bIns="0" anchor="t" anchorCtr="0">
            <a:no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7"/>
        <p:cNvGrpSpPr/>
        <p:nvPr/>
      </p:nvGrpSpPr>
      <p:grpSpPr>
        <a:xfrm>
          <a:off x="0" y="0"/>
          <a:ext cx="0" cy="0"/>
          <a:chOff x="0" y="0"/>
          <a:chExt cx="0" cy="0"/>
        </a:xfrm>
      </p:grpSpPr>
      <p:sp>
        <p:nvSpPr>
          <p:cNvPr id="38" name="Google Shape;38;p6"/>
          <p:cNvSpPr txBox="1">
            <a:spLocks noGrp="1"/>
          </p:cNvSpPr>
          <p:nvPr>
            <p:ph type="ctrTitle"/>
          </p:nvPr>
        </p:nvSpPr>
        <p:spPr>
          <a:xfrm>
            <a:off x="3016885" y="1017269"/>
            <a:ext cx="3110229" cy="701039"/>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b="0" i="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
          <p:cNvSpPr txBox="1">
            <a:spLocks noGrp="1"/>
          </p:cNvSpPr>
          <p:nvPr>
            <p:ph type="subTitle" idx="1"/>
          </p:nvPr>
        </p:nvSpPr>
        <p:spPr>
          <a:xfrm>
            <a:off x="1371600" y="3840480"/>
            <a:ext cx="6400800" cy="171450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txBox="1">
            <a:spLocks noGrp="1"/>
          </p:cNvSpPr>
          <p:nvPr>
            <p:ph type="ftr" idx="11"/>
          </p:nvPr>
        </p:nvSpPr>
        <p:spPr>
          <a:xfrm>
            <a:off x="3108960" y="6377940"/>
            <a:ext cx="2926080" cy="342900"/>
          </a:xfrm>
          <a:prstGeom prst="rect">
            <a:avLst/>
          </a:prstGeom>
          <a:noFill/>
          <a:ln>
            <a:noFill/>
          </a:ln>
        </p:spPr>
        <p:txBody>
          <a:bodyPr spcFirstLastPara="1" wrap="square" lIns="0" tIns="0" rIns="0" bIns="0" anchor="t" anchorCtr="0">
            <a:no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0" y="0"/>
            <a:ext cx="9144000" cy="704850"/>
          </a:xfrm>
          <a:custGeom>
            <a:avLst/>
            <a:gdLst/>
            <a:ahLst/>
            <a:cxnLst/>
            <a:rect l="l" t="t" r="r" b="b"/>
            <a:pathLst>
              <a:path w="9144000" h="704850" extrusionOk="0">
                <a:moveTo>
                  <a:pt x="9144000" y="0"/>
                </a:moveTo>
                <a:lnTo>
                  <a:pt x="9144000" y="704850"/>
                </a:lnTo>
                <a:lnTo>
                  <a:pt x="0" y="704850"/>
                </a:lnTo>
                <a:lnTo>
                  <a:pt x="0" y="0"/>
                </a:lnTo>
                <a:lnTo>
                  <a:pt x="914400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 name="Google Shape;7;p1"/>
          <p:cNvSpPr/>
          <p:nvPr/>
        </p:nvSpPr>
        <p:spPr>
          <a:xfrm>
            <a:off x="0" y="704850"/>
            <a:ext cx="9144000" cy="35560"/>
          </a:xfrm>
          <a:custGeom>
            <a:avLst/>
            <a:gdLst/>
            <a:ahLst/>
            <a:cxnLst/>
            <a:rect l="l" t="t" r="r" b="b"/>
            <a:pathLst>
              <a:path w="9144000" h="35559" extrusionOk="0">
                <a:moveTo>
                  <a:pt x="9144000" y="0"/>
                </a:moveTo>
                <a:lnTo>
                  <a:pt x="0" y="35051"/>
                </a:lnTo>
              </a:path>
            </a:pathLst>
          </a:custGeom>
          <a:noFill/>
          <a:ln w="76200" cap="flat" cmpd="sng">
            <a:solidFill>
              <a:srgbClr val="D31B2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 name="Google Shape;8;p1"/>
          <p:cNvSpPr/>
          <p:nvPr/>
        </p:nvSpPr>
        <p:spPr>
          <a:xfrm>
            <a:off x="6457950" y="66675"/>
            <a:ext cx="2581275" cy="66675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 name="Google Shape;9;p1"/>
          <p:cNvSpPr txBox="1">
            <a:spLocks noGrp="1"/>
          </p:cNvSpPr>
          <p:nvPr>
            <p:ph type="title"/>
          </p:nvPr>
        </p:nvSpPr>
        <p:spPr>
          <a:xfrm>
            <a:off x="500380" y="844867"/>
            <a:ext cx="8143239" cy="1302385"/>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44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 name="Google Shape;10;p1"/>
          <p:cNvSpPr txBox="1">
            <a:spLocks noGrp="1"/>
          </p:cNvSpPr>
          <p:nvPr>
            <p:ph type="body" idx="1"/>
          </p:nvPr>
        </p:nvSpPr>
        <p:spPr>
          <a:xfrm>
            <a:off x="638809" y="2194560"/>
            <a:ext cx="7965440" cy="362204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1400"/>
              <a:buNone/>
              <a:defRPr sz="26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3108960" y="6377940"/>
            <a:ext cx="2926080" cy="342900"/>
          </a:xfrm>
          <a:prstGeom prst="rect">
            <a:avLst/>
          </a:prstGeom>
          <a:noFill/>
          <a:ln>
            <a:noFill/>
          </a:ln>
        </p:spPr>
        <p:txBody>
          <a:bodyPr spcFirstLastPara="1" wrap="square" lIns="0" tIns="0" rIns="0" bIns="0" anchor="t" anchorCtr="0">
            <a:noAutofit/>
          </a:bodyPr>
          <a:lstStyle>
            <a:lvl1pPr marR="0" lvl="0" algn="ctr" rtl="0">
              <a:spcBef>
                <a:spcPts val="0"/>
              </a:spcBef>
              <a:spcAft>
                <a:spcPts val="0"/>
              </a:spcAft>
              <a:buSzPts val="1400"/>
              <a:buNone/>
              <a:defRPr sz="1800">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2" name="Google Shape;12;p1"/>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800">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3" name="Google Shape;13;p1"/>
          <p:cNvSpPr txBox="1">
            <a:spLocks noGrp="1"/>
          </p:cNvSpPr>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1800">
                <a:solidFill>
                  <a:srgbClr val="888888"/>
                </a:solidFill>
              </a:defRPr>
            </a:lvl1pPr>
            <a:lvl2pPr marL="0" marR="0" lvl="1" indent="0" algn="r" rtl="0">
              <a:spcBef>
                <a:spcPts val="0"/>
              </a:spcBef>
              <a:buNone/>
              <a:defRPr sz="1800">
                <a:solidFill>
                  <a:srgbClr val="888888"/>
                </a:solidFill>
              </a:defRPr>
            </a:lvl2pPr>
            <a:lvl3pPr marL="0" marR="0" lvl="2" indent="0" algn="r" rtl="0">
              <a:spcBef>
                <a:spcPts val="0"/>
              </a:spcBef>
              <a:buNone/>
              <a:defRPr sz="1800">
                <a:solidFill>
                  <a:srgbClr val="888888"/>
                </a:solidFill>
              </a:defRPr>
            </a:lvl3pPr>
            <a:lvl4pPr marL="0" marR="0" lvl="3" indent="0" algn="r" rtl="0">
              <a:spcBef>
                <a:spcPts val="0"/>
              </a:spcBef>
              <a:buNone/>
              <a:defRPr sz="1800">
                <a:solidFill>
                  <a:srgbClr val="888888"/>
                </a:solidFill>
              </a:defRPr>
            </a:lvl4pPr>
            <a:lvl5pPr marL="0" marR="0" lvl="4" indent="0" algn="r" rtl="0">
              <a:spcBef>
                <a:spcPts val="0"/>
              </a:spcBef>
              <a:buNone/>
              <a:defRPr sz="1800">
                <a:solidFill>
                  <a:srgbClr val="888888"/>
                </a:solidFill>
              </a:defRPr>
            </a:lvl5pPr>
            <a:lvl6pPr marL="0" marR="0" lvl="5" indent="0" algn="r" rtl="0">
              <a:spcBef>
                <a:spcPts val="0"/>
              </a:spcBef>
              <a:buNone/>
              <a:defRPr sz="1800">
                <a:solidFill>
                  <a:srgbClr val="888888"/>
                </a:solidFill>
              </a:defRPr>
            </a:lvl6pPr>
            <a:lvl7pPr marL="0" marR="0" lvl="6" indent="0" algn="r" rtl="0">
              <a:spcBef>
                <a:spcPts val="0"/>
              </a:spcBef>
              <a:buNone/>
              <a:defRPr sz="1800">
                <a:solidFill>
                  <a:srgbClr val="888888"/>
                </a:solidFill>
              </a:defRPr>
            </a:lvl7pPr>
            <a:lvl8pPr marL="0" marR="0" lvl="7" indent="0" algn="r" rtl="0">
              <a:spcBef>
                <a:spcPts val="0"/>
              </a:spcBef>
              <a:buNone/>
              <a:defRPr sz="1800">
                <a:solidFill>
                  <a:srgbClr val="888888"/>
                </a:solidFill>
              </a:defRPr>
            </a:lvl8pPr>
            <a:lvl9pPr marL="0" marR="0" lvl="8" indent="0" algn="r" rtl="0">
              <a:spcBef>
                <a:spcPts val="0"/>
              </a:spcBef>
              <a:buNone/>
              <a:defRPr sz="1800">
                <a:solidFill>
                  <a:srgbClr val="888888"/>
                </a:solidFil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worldometers.info/coronavirus/"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hyperlink" Target="https://www.kaggle.com/saketc/blockchain-system-anomaly-detection#What-is-the-Blockchain-Syste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raw.githubusercontent.com/CSSEGISandData" TargetMode="Externa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402654" y="96982"/>
            <a:ext cx="8338692" cy="651163"/>
          </a:xfrm>
          <a:prstGeom prst="rect">
            <a:avLst/>
          </a:prstGeom>
          <a:noFill/>
          <a:ln>
            <a:noFill/>
          </a:ln>
        </p:spPr>
        <p:txBody>
          <a:bodyPr spcFirstLastPara="1" wrap="square" lIns="0" tIns="16500" rIns="0" bIns="0" anchor="t" anchorCtr="0">
            <a:noAutofit/>
          </a:bodyPr>
          <a:lstStyle/>
          <a:p>
            <a:pPr marL="12700" lvl="0" indent="0" algn="ctr" rtl="0">
              <a:lnSpc>
                <a:spcPct val="100000"/>
              </a:lnSpc>
              <a:spcBef>
                <a:spcPts val="0"/>
              </a:spcBef>
              <a:spcAft>
                <a:spcPts val="0"/>
              </a:spcAft>
              <a:buClr>
                <a:srgbClr val="000000"/>
              </a:buClr>
              <a:buFont typeface="Arial"/>
              <a:buNone/>
            </a:pPr>
            <a:r>
              <a:rPr lang="en-US" sz="2800" b="1" dirty="0">
                <a:solidFill>
                  <a:schemeClr val="bg1"/>
                </a:solidFill>
                <a:effectLst/>
                <a:latin typeface="Calibri" panose="020F0502020204030204" pitchFamily="34" charset="0"/>
                <a:ea typeface="Calibri" panose="020F0502020204030204" pitchFamily="34" charset="0"/>
              </a:rPr>
              <a:t>CSYE7374</a:t>
            </a:r>
            <a:r>
              <a:rPr lang="en-US" sz="2800" b="1" spc="-10" dirty="0">
                <a:solidFill>
                  <a:schemeClr val="bg1"/>
                </a:solidFill>
                <a:effectLst/>
                <a:latin typeface="Calibri" panose="020F0502020204030204" pitchFamily="34" charset="0"/>
                <a:ea typeface="Calibri" panose="020F0502020204030204" pitchFamily="34" charset="0"/>
              </a:rPr>
              <a:t>  </a:t>
            </a:r>
            <a:r>
              <a:rPr lang="en-US" sz="2800" b="1" dirty="0">
                <a:solidFill>
                  <a:schemeClr val="bg1"/>
                </a:solidFill>
                <a:effectLst/>
                <a:latin typeface="Calibri" panose="020F0502020204030204" pitchFamily="34" charset="0"/>
                <a:ea typeface="Calibri" panose="020F0502020204030204" pitchFamily="34" charset="0"/>
              </a:rPr>
              <a:t>Parallel Machine Learning &amp; AI </a:t>
            </a:r>
            <a:endParaRPr dirty="0">
              <a:solidFill>
                <a:schemeClr val="bg1"/>
              </a:solidFill>
            </a:endParaRPr>
          </a:p>
        </p:txBody>
      </p:sp>
      <p:sp>
        <p:nvSpPr>
          <p:cNvPr id="48" name="Google Shape;48;p7"/>
          <p:cNvSpPr txBox="1"/>
          <p:nvPr/>
        </p:nvSpPr>
        <p:spPr>
          <a:xfrm>
            <a:off x="514363" y="3429000"/>
            <a:ext cx="3628148" cy="3138055"/>
          </a:xfrm>
          <a:prstGeom prst="rect">
            <a:avLst/>
          </a:prstGeom>
          <a:noFill/>
          <a:ln>
            <a:noFill/>
          </a:ln>
        </p:spPr>
        <p:txBody>
          <a:bodyPr spcFirstLastPara="1" wrap="square" lIns="0" tIns="16500" rIns="0" bIns="0" anchor="t" anchorCtr="0">
            <a:noAutofit/>
          </a:bodyPr>
          <a:lstStyle/>
          <a:p>
            <a:pPr marL="0" lvl="0" indent="0" rtl="0">
              <a:spcBef>
                <a:spcPts val="0"/>
              </a:spcBef>
              <a:spcAft>
                <a:spcPts val="0"/>
              </a:spcAft>
              <a:buNone/>
            </a:pPr>
            <a:r>
              <a:rPr lang="en-US" sz="2800" dirty="0">
                <a:latin typeface="Calisto MT" panose="02040603050505030304" pitchFamily="18" charset="0"/>
                <a:ea typeface="Lato"/>
                <a:cs typeface="Calibri" panose="020F0502020204030204" pitchFamily="34" charset="0"/>
                <a:sym typeface="Lato"/>
              </a:rPr>
              <a:t>Presented By </a:t>
            </a:r>
            <a:br>
              <a:rPr lang="en-US" sz="2800" b="1" dirty="0">
                <a:latin typeface="Calisto MT" panose="02040603050505030304" pitchFamily="18" charset="0"/>
                <a:ea typeface="Lato"/>
                <a:cs typeface="Calibri" panose="020F0502020204030204" pitchFamily="34" charset="0"/>
                <a:sym typeface="Lato"/>
              </a:rPr>
            </a:br>
            <a:endParaRPr lang="en-US" sz="2400" dirty="0">
              <a:latin typeface="Calisto MT" panose="02040603050505030304" pitchFamily="18" charset="0"/>
              <a:ea typeface="Lato"/>
              <a:cs typeface="Calibri" panose="020F0502020204030204" pitchFamily="34" charset="0"/>
              <a:sym typeface="Lato"/>
            </a:endParaRPr>
          </a:p>
          <a:p>
            <a:pPr marL="457200" lvl="0" indent="-342900" algn="just" rtl="0">
              <a:spcBef>
                <a:spcPts val="0"/>
              </a:spcBef>
              <a:spcAft>
                <a:spcPts val="0"/>
              </a:spcAft>
              <a:buClr>
                <a:srgbClr val="000000"/>
              </a:buClr>
              <a:buSzPts val="1800"/>
              <a:buFont typeface="Wingdings" panose="05000000000000000000" pitchFamily="2" charset="2"/>
              <a:buChar char="§"/>
            </a:pPr>
            <a:r>
              <a:rPr lang="sv-SE" sz="2400" dirty="0">
                <a:latin typeface="Calisto MT" panose="02040603050505030304" pitchFamily="18" charset="0"/>
                <a:ea typeface="Lato"/>
                <a:cs typeface="Calibri" panose="020F0502020204030204" pitchFamily="34" charset="0"/>
                <a:sym typeface="Lato"/>
              </a:rPr>
              <a:t>Srinjoy Chakravarty</a:t>
            </a:r>
          </a:p>
          <a:p>
            <a:pPr marL="457200" indent="-342900" algn="just">
              <a:buSzPts val="1800"/>
              <a:buFont typeface="Wingdings" panose="05000000000000000000" pitchFamily="2" charset="2"/>
              <a:buChar char="§"/>
            </a:pPr>
            <a:r>
              <a:rPr lang="sv-SE" sz="2400" dirty="0">
                <a:latin typeface="Calisto MT" panose="02040603050505030304" pitchFamily="18" charset="0"/>
                <a:ea typeface="Lato"/>
                <a:cs typeface="Calibri" panose="020F0502020204030204" pitchFamily="34" charset="0"/>
                <a:sym typeface="Lato"/>
              </a:rPr>
              <a:t>Srishti Ashok Mishra</a:t>
            </a:r>
          </a:p>
          <a:p>
            <a:pPr marL="114300" lvl="0" algn="just" rtl="0">
              <a:spcBef>
                <a:spcPts val="0"/>
              </a:spcBef>
              <a:spcAft>
                <a:spcPts val="0"/>
              </a:spcAft>
              <a:buClr>
                <a:srgbClr val="000000"/>
              </a:buClr>
              <a:buSzPts val="1800"/>
            </a:pPr>
            <a:endParaRPr lang="sv-SE" sz="2400" dirty="0">
              <a:latin typeface="Calibri" panose="020F0502020204030204" pitchFamily="34" charset="0"/>
              <a:ea typeface="Lato"/>
              <a:cs typeface="Calibri" panose="020F0502020204030204" pitchFamily="34" charset="0"/>
              <a:sym typeface="Lato"/>
            </a:endParaRPr>
          </a:p>
          <a:p>
            <a:pPr marL="457200" lvl="0" indent="0" algn="l" rtl="0">
              <a:spcBef>
                <a:spcPts val="0"/>
              </a:spcBef>
              <a:spcAft>
                <a:spcPts val="0"/>
              </a:spcAft>
              <a:buNone/>
            </a:pPr>
            <a:r>
              <a:rPr lang="en-US" sz="2400" dirty="0">
                <a:solidFill>
                  <a:srgbClr val="595959"/>
                </a:solidFill>
                <a:latin typeface="Lato"/>
                <a:ea typeface="Lato"/>
                <a:cs typeface="Lato"/>
                <a:sym typeface="Lato"/>
              </a:rPr>
              <a:t> </a:t>
            </a:r>
            <a:endParaRPr sz="2400" dirty="0">
              <a:solidFill>
                <a:srgbClr val="595959"/>
              </a:solidFill>
              <a:latin typeface="Lato"/>
              <a:ea typeface="Lato"/>
              <a:cs typeface="Lato"/>
              <a:sym typeface="Lato"/>
            </a:endParaRPr>
          </a:p>
        </p:txBody>
      </p:sp>
      <p:pic>
        <p:nvPicPr>
          <p:cNvPr id="49" name="Google Shape;49;p7"/>
          <p:cNvPicPr preferRelativeResize="0"/>
          <p:nvPr/>
        </p:nvPicPr>
        <p:blipFill>
          <a:blip r:embed="rId3">
            <a:alphaModFix/>
          </a:blip>
          <a:stretch>
            <a:fillRect/>
          </a:stretch>
        </p:blipFill>
        <p:spPr>
          <a:xfrm>
            <a:off x="5169487" y="4301882"/>
            <a:ext cx="3460150" cy="1235272"/>
          </a:xfrm>
          <a:prstGeom prst="rect">
            <a:avLst/>
          </a:prstGeom>
          <a:noFill/>
          <a:ln>
            <a:noFill/>
          </a:ln>
        </p:spPr>
      </p:pic>
      <p:sp>
        <p:nvSpPr>
          <p:cNvPr id="3" name="TextBox 2">
            <a:extLst>
              <a:ext uri="{FF2B5EF4-FFF2-40B4-BE49-F238E27FC236}">
                <a16:creationId xmlns:a16="http://schemas.microsoft.com/office/drawing/2014/main" id="{BB0FF85B-E983-4A31-80CB-AE42027AD91A}"/>
              </a:ext>
            </a:extLst>
          </p:cNvPr>
          <p:cNvSpPr txBox="1"/>
          <p:nvPr/>
        </p:nvSpPr>
        <p:spPr>
          <a:xfrm>
            <a:off x="514363" y="1167618"/>
            <a:ext cx="8226983" cy="1169551"/>
          </a:xfrm>
          <a:prstGeom prst="rect">
            <a:avLst/>
          </a:prstGeom>
          <a:noFill/>
        </p:spPr>
        <p:txBody>
          <a:bodyPr wrap="square" rtlCol="0">
            <a:spAutoFit/>
          </a:bodyPr>
          <a:lstStyle/>
          <a:p>
            <a:pPr algn="ctr"/>
            <a:r>
              <a:rPr lang="en-US" sz="2800" b="1" dirty="0">
                <a:effectLst/>
                <a:latin typeface="Cambria" panose="02040503050406030204" pitchFamily="18" charset="0"/>
                <a:ea typeface="Cambria" panose="02040503050406030204" pitchFamily="18" charset="0"/>
                <a:cs typeface="Times New Roman" panose="02020603050405020304" pitchFamily="18" charset="0"/>
              </a:rPr>
              <a:t>Detecting malicious mining pool behavior within Nakamoto consensus using parallelized ML</a:t>
            </a:r>
            <a:endParaRPr lang="en-US" sz="2800" dirty="0">
              <a:effectLst/>
              <a:latin typeface="Cambria" panose="02040503050406030204" pitchFamily="18" charset="0"/>
              <a:ea typeface="Cambria" panose="02040503050406030204" pitchFamily="18" charset="0"/>
              <a:cs typeface="Times New Roman" panose="02020603050405020304" pitchFamily="18" charset="0"/>
            </a:endParaRP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71E8D-CC8D-41CE-A31B-A08F2CFC958E}"/>
              </a:ext>
            </a:extLst>
          </p:cNvPr>
          <p:cNvSpPr>
            <a:spLocks noGrp="1"/>
          </p:cNvSpPr>
          <p:nvPr>
            <p:ph type="title"/>
          </p:nvPr>
        </p:nvSpPr>
        <p:spPr/>
        <p:txBody>
          <a:bodyPr/>
          <a:lstStyle/>
          <a:p>
            <a:r>
              <a:rPr lang="en-US" b="0"/>
              <a:t>Ngrams </a:t>
            </a:r>
          </a:p>
        </p:txBody>
      </p:sp>
      <p:sp>
        <p:nvSpPr>
          <p:cNvPr id="3" name="Text Placeholder 2">
            <a:extLst>
              <a:ext uri="{FF2B5EF4-FFF2-40B4-BE49-F238E27FC236}">
                <a16:creationId xmlns:a16="http://schemas.microsoft.com/office/drawing/2014/main" id="{3B74F244-E669-4216-A5C0-706A8D7D09C2}"/>
              </a:ext>
            </a:extLst>
          </p:cNvPr>
          <p:cNvSpPr>
            <a:spLocks noGrp="1"/>
          </p:cNvSpPr>
          <p:nvPr>
            <p:ph type="body" idx="1"/>
          </p:nvPr>
        </p:nvSpPr>
        <p:spPr>
          <a:xfrm>
            <a:off x="454226" y="1711803"/>
            <a:ext cx="8150023" cy="4104797"/>
          </a:xfrm>
        </p:spPr>
        <p:txBody>
          <a:bodyPr/>
          <a:lstStyle/>
          <a:p>
            <a:r>
              <a:rPr lang="en-US"/>
              <a:t>Ngrams are a set of co-occurring or continuous sequence of n items from a sequence of large text or sentence.</a:t>
            </a:r>
          </a:p>
          <a:p>
            <a:endParaRPr lang="en-US"/>
          </a:p>
        </p:txBody>
      </p:sp>
      <p:pic>
        <p:nvPicPr>
          <p:cNvPr id="4" name="Picture 4" descr="A screenshot of a cell phone&#10;&#10;Description generated with high confidence">
            <a:extLst>
              <a:ext uri="{FF2B5EF4-FFF2-40B4-BE49-F238E27FC236}">
                <a16:creationId xmlns:a16="http://schemas.microsoft.com/office/drawing/2014/main" id="{04D2ABE5-8FC1-4B44-9B96-B85FED1365D5}"/>
              </a:ext>
            </a:extLst>
          </p:cNvPr>
          <p:cNvPicPr>
            <a:picLocks noChangeAspect="1"/>
          </p:cNvPicPr>
          <p:nvPr/>
        </p:nvPicPr>
        <p:blipFill>
          <a:blip r:embed="rId2"/>
          <a:stretch>
            <a:fillRect/>
          </a:stretch>
        </p:blipFill>
        <p:spPr>
          <a:xfrm>
            <a:off x="1255170" y="2484352"/>
            <a:ext cx="6505869" cy="4501866"/>
          </a:xfrm>
          <a:prstGeom prst="rect">
            <a:avLst/>
          </a:prstGeom>
        </p:spPr>
      </p:pic>
    </p:spTree>
    <p:extLst>
      <p:ext uri="{BB962C8B-B14F-4D97-AF65-F5344CB8AC3E}">
        <p14:creationId xmlns:p14="http://schemas.microsoft.com/office/powerpoint/2010/main" val="26887575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4CF0C-060C-4B34-B7F9-FD5D190D1FE4}"/>
              </a:ext>
            </a:extLst>
          </p:cNvPr>
          <p:cNvSpPr>
            <a:spLocks noGrp="1"/>
          </p:cNvSpPr>
          <p:nvPr>
            <p:ph type="title"/>
          </p:nvPr>
        </p:nvSpPr>
        <p:spPr/>
        <p:txBody>
          <a:bodyPr/>
          <a:lstStyle/>
          <a:p>
            <a:r>
              <a:rPr lang="en-US"/>
              <a:t>Topic Modelling</a:t>
            </a:r>
          </a:p>
        </p:txBody>
      </p:sp>
      <p:pic>
        <p:nvPicPr>
          <p:cNvPr id="3" name="Picture 4" descr="A screenshot of a cell phone&#10;&#10;Description generated with high confidence">
            <a:extLst>
              <a:ext uri="{FF2B5EF4-FFF2-40B4-BE49-F238E27FC236}">
                <a16:creationId xmlns:a16="http://schemas.microsoft.com/office/drawing/2014/main" id="{EE67830E-F750-41CF-A6E6-5BFE9E76F76C}"/>
              </a:ext>
            </a:extLst>
          </p:cNvPr>
          <p:cNvPicPr>
            <a:picLocks noChangeAspect="1"/>
          </p:cNvPicPr>
          <p:nvPr/>
        </p:nvPicPr>
        <p:blipFill>
          <a:blip r:embed="rId2"/>
          <a:stretch>
            <a:fillRect/>
          </a:stretch>
        </p:blipFill>
        <p:spPr>
          <a:xfrm>
            <a:off x="630426" y="1591078"/>
            <a:ext cx="7741161" cy="5124119"/>
          </a:xfrm>
          <a:prstGeom prst="rect">
            <a:avLst/>
          </a:prstGeom>
        </p:spPr>
      </p:pic>
    </p:spTree>
    <p:extLst>
      <p:ext uri="{BB962C8B-B14F-4D97-AF65-F5344CB8AC3E}">
        <p14:creationId xmlns:p14="http://schemas.microsoft.com/office/powerpoint/2010/main" val="2747177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5281E-2EF5-48E0-8ED1-E59BAC286C8C}"/>
              </a:ext>
            </a:extLst>
          </p:cNvPr>
          <p:cNvSpPr>
            <a:spLocks noGrp="1"/>
          </p:cNvSpPr>
          <p:nvPr>
            <p:ph type="title"/>
          </p:nvPr>
        </p:nvSpPr>
        <p:spPr>
          <a:xfrm>
            <a:off x="599771" y="731277"/>
            <a:ext cx="7930258" cy="663442"/>
          </a:xfrm>
        </p:spPr>
        <p:txBody>
          <a:bodyPr/>
          <a:lstStyle/>
          <a:p>
            <a:r>
              <a:rPr lang="en-US"/>
              <a:t>LDA</a:t>
            </a:r>
          </a:p>
        </p:txBody>
      </p:sp>
      <p:sp>
        <p:nvSpPr>
          <p:cNvPr id="3" name="Text Placeholder 2">
            <a:extLst>
              <a:ext uri="{FF2B5EF4-FFF2-40B4-BE49-F238E27FC236}">
                <a16:creationId xmlns:a16="http://schemas.microsoft.com/office/drawing/2014/main" id="{8402D652-DB5D-44B4-8A92-223F06F111E5}"/>
              </a:ext>
            </a:extLst>
          </p:cNvPr>
          <p:cNvSpPr>
            <a:spLocks noGrp="1"/>
          </p:cNvSpPr>
          <p:nvPr>
            <p:ph type="body" idx="1"/>
          </p:nvPr>
        </p:nvSpPr>
        <p:spPr>
          <a:xfrm>
            <a:off x="340635" y="1385232"/>
            <a:ext cx="8150024" cy="1364437"/>
          </a:xfrm>
        </p:spPr>
        <p:txBody>
          <a:bodyPr/>
          <a:lstStyle/>
          <a:p>
            <a:r>
              <a:rPr lang="en-US" sz="2400">
                <a:latin typeface="Times New Roman"/>
                <a:ea typeface="medium-content-serif-font"/>
                <a:cs typeface="medium-content-serif-font"/>
              </a:rPr>
              <a:t>Latent Dirichlet Allocation (LDA) is a “generative probabilistic model” of a collection of composites made up of parts. Its uses include Natural Language Processing (NLP) and topic modelling</a:t>
            </a:r>
            <a:endParaRPr lang="en-US">
              <a:latin typeface="medium-content-serif-font"/>
            </a:endParaRPr>
          </a:p>
        </p:txBody>
      </p:sp>
      <p:pic>
        <p:nvPicPr>
          <p:cNvPr id="4" name="Picture 4" descr="A screenshot of a social media post&#10;&#10;Description generated with very high confidence">
            <a:extLst>
              <a:ext uri="{FF2B5EF4-FFF2-40B4-BE49-F238E27FC236}">
                <a16:creationId xmlns:a16="http://schemas.microsoft.com/office/drawing/2014/main" id="{0E351BF2-C9FB-4672-BD6B-FE8568B92292}"/>
              </a:ext>
            </a:extLst>
          </p:cNvPr>
          <p:cNvPicPr>
            <a:picLocks noChangeAspect="1"/>
          </p:cNvPicPr>
          <p:nvPr/>
        </p:nvPicPr>
        <p:blipFill>
          <a:blip r:embed="rId2"/>
          <a:stretch>
            <a:fillRect/>
          </a:stretch>
        </p:blipFill>
        <p:spPr>
          <a:xfrm>
            <a:off x="715617" y="2752308"/>
            <a:ext cx="8081932" cy="4022749"/>
          </a:xfrm>
          <a:prstGeom prst="rect">
            <a:avLst/>
          </a:prstGeom>
        </p:spPr>
      </p:pic>
    </p:spTree>
    <p:extLst>
      <p:ext uri="{BB962C8B-B14F-4D97-AF65-F5344CB8AC3E}">
        <p14:creationId xmlns:p14="http://schemas.microsoft.com/office/powerpoint/2010/main" val="524947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32274-D4CB-4E9A-AE1E-D11219AFDCF3}"/>
              </a:ext>
            </a:extLst>
          </p:cNvPr>
          <p:cNvSpPr>
            <a:spLocks noGrp="1"/>
          </p:cNvSpPr>
          <p:nvPr>
            <p:ph type="title"/>
          </p:nvPr>
        </p:nvSpPr>
        <p:spPr>
          <a:xfrm>
            <a:off x="500380" y="844867"/>
            <a:ext cx="8796381" cy="1302385"/>
          </a:xfrm>
        </p:spPr>
        <p:txBody>
          <a:bodyPr/>
          <a:lstStyle/>
          <a:p>
            <a:r>
              <a:rPr lang="en-US" sz="3600" b="0"/>
              <a:t>Similarity of words from the research paper</a:t>
            </a:r>
            <a:endParaRPr lang="en-US" sz="3600"/>
          </a:p>
        </p:txBody>
      </p:sp>
      <p:pic>
        <p:nvPicPr>
          <p:cNvPr id="4" name="Picture 4" descr="A screenshot of a social media post&#10;&#10;Description generated with very high confidence">
            <a:extLst>
              <a:ext uri="{FF2B5EF4-FFF2-40B4-BE49-F238E27FC236}">
                <a16:creationId xmlns:a16="http://schemas.microsoft.com/office/drawing/2014/main" id="{9C3B5221-D87D-4A34-B162-94D6130E9C94}"/>
              </a:ext>
            </a:extLst>
          </p:cNvPr>
          <p:cNvPicPr>
            <a:picLocks noChangeAspect="1"/>
          </p:cNvPicPr>
          <p:nvPr/>
        </p:nvPicPr>
        <p:blipFill>
          <a:blip r:embed="rId2"/>
          <a:stretch>
            <a:fillRect/>
          </a:stretch>
        </p:blipFill>
        <p:spPr>
          <a:xfrm>
            <a:off x="3200400" y="2642214"/>
            <a:ext cx="2743200" cy="1573572"/>
          </a:xfrm>
          <a:prstGeom prst="rect">
            <a:avLst/>
          </a:prstGeom>
        </p:spPr>
      </p:pic>
      <p:pic>
        <p:nvPicPr>
          <p:cNvPr id="6" name="Picture 6" descr="A screenshot of a social media post&#10;&#10;Description generated with very high confidence">
            <a:extLst>
              <a:ext uri="{FF2B5EF4-FFF2-40B4-BE49-F238E27FC236}">
                <a16:creationId xmlns:a16="http://schemas.microsoft.com/office/drawing/2014/main" id="{1DE52D16-6796-4371-8798-824E61B9C9A9}"/>
              </a:ext>
            </a:extLst>
          </p:cNvPr>
          <p:cNvPicPr>
            <a:picLocks noChangeAspect="1"/>
          </p:cNvPicPr>
          <p:nvPr/>
        </p:nvPicPr>
        <p:blipFill>
          <a:blip r:embed="rId2"/>
          <a:stretch>
            <a:fillRect/>
          </a:stretch>
        </p:blipFill>
        <p:spPr>
          <a:xfrm>
            <a:off x="502637" y="1719296"/>
            <a:ext cx="8195521" cy="4896078"/>
          </a:xfrm>
          <a:prstGeom prst="rect">
            <a:avLst/>
          </a:prstGeom>
        </p:spPr>
      </p:pic>
    </p:spTree>
    <p:extLst>
      <p:ext uri="{BB962C8B-B14F-4D97-AF65-F5344CB8AC3E}">
        <p14:creationId xmlns:p14="http://schemas.microsoft.com/office/powerpoint/2010/main" val="3180247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5EEE6-90E1-4CE6-AC5E-54DD42C7B051}"/>
              </a:ext>
            </a:extLst>
          </p:cNvPr>
          <p:cNvSpPr>
            <a:spLocks noGrp="1"/>
          </p:cNvSpPr>
          <p:nvPr>
            <p:ph type="title"/>
          </p:nvPr>
        </p:nvSpPr>
        <p:spPr/>
        <p:txBody>
          <a:bodyPr/>
          <a:lstStyle/>
          <a:p>
            <a:r>
              <a:rPr lang="en-US" sz="3600" b="0"/>
              <a:t>Keyword extraction and sentence similarity</a:t>
            </a:r>
            <a:endParaRPr lang="en-US" sz="3600"/>
          </a:p>
        </p:txBody>
      </p:sp>
      <p:sp>
        <p:nvSpPr>
          <p:cNvPr id="3" name="Text Placeholder 2">
            <a:extLst>
              <a:ext uri="{FF2B5EF4-FFF2-40B4-BE49-F238E27FC236}">
                <a16:creationId xmlns:a16="http://schemas.microsoft.com/office/drawing/2014/main" id="{25705E82-0982-4A8E-AA90-83C4E6FBB5B2}"/>
              </a:ext>
            </a:extLst>
          </p:cNvPr>
          <p:cNvSpPr>
            <a:spLocks noGrp="1"/>
          </p:cNvSpPr>
          <p:nvPr>
            <p:ph type="body" idx="1"/>
          </p:nvPr>
        </p:nvSpPr>
        <p:spPr>
          <a:xfrm>
            <a:off x="283841" y="1484623"/>
            <a:ext cx="8320408" cy="4331977"/>
          </a:xfrm>
        </p:spPr>
        <p:txBody>
          <a:bodyPr/>
          <a:lstStyle/>
          <a:p>
            <a:r>
              <a:rPr lang="en-US" sz="2200"/>
              <a:t>Keyword extraction is the automated process of extracting the most relevant words and expressions from text.</a:t>
            </a:r>
          </a:p>
          <a:p>
            <a:r>
              <a:rPr lang="en-US" sz="2200"/>
              <a:t>It helps summarize the content of a text and recognize the main topics which are being discussed.</a:t>
            </a:r>
          </a:p>
          <a:p>
            <a:endParaRPr lang="en-US" sz="2400"/>
          </a:p>
        </p:txBody>
      </p:sp>
      <p:pic>
        <p:nvPicPr>
          <p:cNvPr id="4" name="Picture 4" descr="A screenshot of a cell phone&#10;&#10;Description generated with high confidence">
            <a:extLst>
              <a:ext uri="{FF2B5EF4-FFF2-40B4-BE49-F238E27FC236}">
                <a16:creationId xmlns:a16="http://schemas.microsoft.com/office/drawing/2014/main" id="{B0FC0762-8252-471B-A2E6-33464D7CFF0C}"/>
              </a:ext>
            </a:extLst>
          </p:cNvPr>
          <p:cNvPicPr>
            <a:picLocks noChangeAspect="1"/>
          </p:cNvPicPr>
          <p:nvPr/>
        </p:nvPicPr>
        <p:blipFill>
          <a:blip r:embed="rId2"/>
          <a:stretch>
            <a:fillRect/>
          </a:stretch>
        </p:blipFill>
        <p:spPr>
          <a:xfrm>
            <a:off x="3172003" y="3935970"/>
            <a:ext cx="5156987" cy="2919117"/>
          </a:xfrm>
          <a:prstGeom prst="rect">
            <a:avLst/>
          </a:prstGeom>
        </p:spPr>
      </p:pic>
      <p:pic>
        <p:nvPicPr>
          <p:cNvPr id="6" name="Picture 6" descr="A picture containing bird&#10;&#10;Description generated with very high confidence">
            <a:extLst>
              <a:ext uri="{FF2B5EF4-FFF2-40B4-BE49-F238E27FC236}">
                <a16:creationId xmlns:a16="http://schemas.microsoft.com/office/drawing/2014/main" id="{CEBC0C74-FA24-41E9-B6DF-9EC89598C82B}"/>
              </a:ext>
            </a:extLst>
          </p:cNvPr>
          <p:cNvPicPr>
            <a:picLocks noChangeAspect="1"/>
          </p:cNvPicPr>
          <p:nvPr/>
        </p:nvPicPr>
        <p:blipFill>
          <a:blip r:embed="rId3"/>
          <a:stretch>
            <a:fillRect/>
          </a:stretch>
        </p:blipFill>
        <p:spPr>
          <a:xfrm>
            <a:off x="289655" y="2841624"/>
            <a:ext cx="7357796" cy="1174753"/>
          </a:xfrm>
          <a:prstGeom prst="rect">
            <a:avLst/>
          </a:prstGeom>
        </p:spPr>
      </p:pic>
    </p:spTree>
    <p:extLst>
      <p:ext uri="{BB962C8B-B14F-4D97-AF65-F5344CB8AC3E}">
        <p14:creationId xmlns:p14="http://schemas.microsoft.com/office/powerpoint/2010/main" val="1156242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96448-84DF-46DC-A2C6-42A0305EE9ED}"/>
              </a:ext>
            </a:extLst>
          </p:cNvPr>
          <p:cNvSpPr>
            <a:spLocks noGrp="1"/>
          </p:cNvSpPr>
          <p:nvPr>
            <p:ph type="title"/>
          </p:nvPr>
        </p:nvSpPr>
        <p:spPr>
          <a:xfrm>
            <a:off x="500380" y="844867"/>
            <a:ext cx="8143239" cy="706038"/>
          </a:xfrm>
        </p:spPr>
        <p:txBody>
          <a:bodyPr/>
          <a:lstStyle/>
          <a:p>
            <a:r>
              <a:rPr lang="en-US"/>
              <a:t>Knowledge Graph</a:t>
            </a:r>
          </a:p>
        </p:txBody>
      </p:sp>
      <p:sp>
        <p:nvSpPr>
          <p:cNvPr id="3" name="Text Placeholder 2">
            <a:extLst>
              <a:ext uri="{FF2B5EF4-FFF2-40B4-BE49-F238E27FC236}">
                <a16:creationId xmlns:a16="http://schemas.microsoft.com/office/drawing/2014/main" id="{24BFAA04-3A87-4AC8-906C-D9B780C8C232}"/>
              </a:ext>
            </a:extLst>
          </p:cNvPr>
          <p:cNvSpPr>
            <a:spLocks noGrp="1"/>
          </p:cNvSpPr>
          <p:nvPr>
            <p:ph type="body" idx="1"/>
          </p:nvPr>
        </p:nvSpPr>
        <p:spPr>
          <a:xfrm>
            <a:off x="496822" y="1711803"/>
            <a:ext cx="8107427" cy="4104797"/>
          </a:xfrm>
        </p:spPr>
        <p:txBody>
          <a:bodyPr/>
          <a:lstStyle/>
          <a:p>
            <a:pPr marL="685800" indent="-457200">
              <a:lnSpc>
                <a:spcPct val="150000"/>
              </a:lnSpc>
              <a:buChar char="•"/>
            </a:pPr>
            <a:r>
              <a:rPr lang="en-US" dirty="0"/>
              <a:t>A Knowledge Graph is a set of datapoints linked by relations that describe a domain</a:t>
            </a:r>
          </a:p>
          <a:p>
            <a:pPr marL="685800" indent="-457200">
              <a:lnSpc>
                <a:spcPct val="150000"/>
              </a:lnSpc>
              <a:buFont typeface="Arial" panose="020B0604020202020204" pitchFamily="34" charset="0"/>
              <a:buChar char="•"/>
            </a:pPr>
            <a:r>
              <a:rPr lang="en-US" dirty="0"/>
              <a:t>Knowledge Graphs are </a:t>
            </a:r>
            <a:r>
              <a:rPr lang="en-US" i="1" dirty="0"/>
              <a:t>secondary </a:t>
            </a:r>
            <a:r>
              <a:rPr lang="en-US" dirty="0"/>
              <a:t>or </a:t>
            </a:r>
            <a:r>
              <a:rPr lang="en-US" i="1" dirty="0"/>
              <a:t>derivate </a:t>
            </a:r>
            <a:r>
              <a:rPr lang="en-US" dirty="0"/>
              <a:t>datasets</a:t>
            </a:r>
          </a:p>
          <a:p>
            <a:pPr marL="685800" indent="-457200">
              <a:lnSpc>
                <a:spcPct val="150000"/>
              </a:lnSpc>
              <a:buFont typeface="Arial" panose="020B0604020202020204" pitchFamily="34" charset="0"/>
              <a:buChar char="•"/>
            </a:pPr>
            <a:r>
              <a:rPr lang="en-US" dirty="0"/>
              <a:t>Obtained by analyzing and filtering the original data</a:t>
            </a:r>
          </a:p>
          <a:p>
            <a:pPr marL="685800" indent="-457200">
              <a:lnSpc>
                <a:spcPct val="150000"/>
              </a:lnSpc>
              <a:buFont typeface="Arial" panose="020B0604020202020204" pitchFamily="34" charset="0"/>
              <a:buChar char="•"/>
            </a:pPr>
            <a:r>
              <a:rPr lang="en-US" dirty="0"/>
              <a:t>More specifically, the relations between data points are pre-calculated</a:t>
            </a:r>
          </a:p>
        </p:txBody>
      </p:sp>
    </p:spTree>
    <p:extLst>
      <p:ext uri="{BB962C8B-B14F-4D97-AF65-F5344CB8AC3E}">
        <p14:creationId xmlns:p14="http://schemas.microsoft.com/office/powerpoint/2010/main" val="3050156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map of the court&#10;&#10;Description generated with high confidence">
            <a:extLst>
              <a:ext uri="{FF2B5EF4-FFF2-40B4-BE49-F238E27FC236}">
                <a16:creationId xmlns:a16="http://schemas.microsoft.com/office/drawing/2014/main" id="{1D1703DD-C3B7-4FF2-A6A4-2C1B9B93B6BB}"/>
              </a:ext>
            </a:extLst>
          </p:cNvPr>
          <p:cNvPicPr>
            <a:picLocks noChangeAspect="1"/>
          </p:cNvPicPr>
          <p:nvPr/>
        </p:nvPicPr>
        <p:blipFill>
          <a:blip r:embed="rId2"/>
          <a:stretch>
            <a:fillRect/>
          </a:stretch>
        </p:blipFill>
        <p:spPr>
          <a:xfrm>
            <a:off x="744015" y="1120008"/>
            <a:ext cx="7556579" cy="5668693"/>
          </a:xfrm>
          <a:prstGeom prst="rect">
            <a:avLst/>
          </a:prstGeom>
        </p:spPr>
      </p:pic>
      <p:sp>
        <p:nvSpPr>
          <p:cNvPr id="6" name="TextBox 5">
            <a:extLst>
              <a:ext uri="{FF2B5EF4-FFF2-40B4-BE49-F238E27FC236}">
                <a16:creationId xmlns:a16="http://schemas.microsoft.com/office/drawing/2014/main" id="{E3F6E02B-56E7-476B-98C8-D989A15A0D8D}"/>
              </a:ext>
            </a:extLst>
          </p:cNvPr>
          <p:cNvSpPr txBox="1"/>
          <p:nvPr/>
        </p:nvSpPr>
        <p:spPr>
          <a:xfrm>
            <a:off x="516835" y="914400"/>
            <a:ext cx="404948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t>Knowledge Graph</a:t>
            </a:r>
          </a:p>
        </p:txBody>
      </p:sp>
    </p:spTree>
    <p:extLst>
      <p:ext uri="{BB962C8B-B14F-4D97-AF65-F5344CB8AC3E}">
        <p14:creationId xmlns:p14="http://schemas.microsoft.com/office/powerpoint/2010/main" val="18694734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9A50-FFAA-4290-BD21-E7C4FEECDC57}"/>
              </a:ext>
            </a:extLst>
          </p:cNvPr>
          <p:cNvSpPr>
            <a:spLocks noGrp="1"/>
          </p:cNvSpPr>
          <p:nvPr>
            <p:ph type="title"/>
          </p:nvPr>
        </p:nvSpPr>
        <p:spPr/>
        <p:txBody>
          <a:bodyPr/>
          <a:lstStyle/>
          <a:p>
            <a:r>
              <a:rPr lang="en-US" sz="4000" dirty="0"/>
              <a:t>Web Scraping and Geospatial Analysis</a:t>
            </a:r>
            <a:br>
              <a:rPr lang="en-US" sz="4000" dirty="0"/>
            </a:br>
            <a:endParaRPr lang="en-US" sz="4000" dirty="0"/>
          </a:p>
        </p:txBody>
      </p:sp>
      <p:sp>
        <p:nvSpPr>
          <p:cNvPr id="3" name="Text Placeholder 2">
            <a:extLst>
              <a:ext uri="{FF2B5EF4-FFF2-40B4-BE49-F238E27FC236}">
                <a16:creationId xmlns:a16="http://schemas.microsoft.com/office/drawing/2014/main" id="{AB7BD978-977B-425A-B3AD-BB2DD19C6C0E}"/>
              </a:ext>
            </a:extLst>
          </p:cNvPr>
          <p:cNvSpPr>
            <a:spLocks noGrp="1"/>
          </p:cNvSpPr>
          <p:nvPr>
            <p:ph type="body" idx="1"/>
          </p:nvPr>
        </p:nvSpPr>
        <p:spPr>
          <a:xfrm>
            <a:off x="0" y="2194560"/>
            <a:ext cx="9078012" cy="3622040"/>
          </a:xfrm>
        </p:spPr>
        <p:txBody>
          <a:bodyPr/>
          <a:lstStyle/>
          <a:p>
            <a:r>
              <a:rPr lang="en-US" b="1" dirty="0"/>
              <a:t>Web Scraping</a:t>
            </a:r>
            <a:r>
              <a:rPr lang="en-US" dirty="0"/>
              <a:t>: Extracting data from websites using Python libraries</a:t>
            </a:r>
          </a:p>
          <a:p>
            <a:endParaRPr lang="en-US" dirty="0"/>
          </a:p>
          <a:p>
            <a:pPr marL="228600" indent="0"/>
            <a:r>
              <a:rPr lang="en-US" b="1" dirty="0"/>
              <a:t>Geospatial Analysis</a:t>
            </a:r>
            <a:r>
              <a:rPr lang="en-US" dirty="0"/>
              <a:t>:</a:t>
            </a:r>
          </a:p>
          <a:p>
            <a:pPr marL="685800" indent="-457200">
              <a:lnSpc>
                <a:spcPct val="150000"/>
              </a:lnSpc>
              <a:buFont typeface="Arial" panose="020B0604020202020204" pitchFamily="34" charset="0"/>
              <a:buChar char="•"/>
            </a:pPr>
            <a:r>
              <a:rPr lang="en-US" dirty="0"/>
              <a:t> Gathering, display, and manipulation of imagery, and historical coronavirus cases data</a:t>
            </a:r>
          </a:p>
          <a:p>
            <a:pPr marL="685800" indent="-457200">
              <a:lnSpc>
                <a:spcPct val="150000"/>
              </a:lnSpc>
              <a:buFont typeface="Arial" panose="020B0604020202020204" pitchFamily="34" charset="0"/>
              <a:buChar char="•"/>
            </a:pPr>
            <a:r>
              <a:rPr lang="en-US" dirty="0"/>
              <a:t>Described explicitly in terms of geographic coordinates (Latitude and Longitude) using </a:t>
            </a:r>
            <a:r>
              <a:rPr lang="en-US" dirty="0" err="1"/>
              <a:t>GeoPandas</a:t>
            </a:r>
            <a:r>
              <a:rPr lang="en-US" dirty="0"/>
              <a:t> libraries</a:t>
            </a:r>
          </a:p>
        </p:txBody>
      </p:sp>
    </p:spTree>
    <p:extLst>
      <p:ext uri="{BB962C8B-B14F-4D97-AF65-F5344CB8AC3E}">
        <p14:creationId xmlns:p14="http://schemas.microsoft.com/office/powerpoint/2010/main" val="2275770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D5D1310-B2D9-4AA0-B4B7-50F7CD0EF867}"/>
              </a:ext>
            </a:extLst>
          </p:cNvPr>
          <p:cNvSpPr txBox="1">
            <a:spLocks/>
          </p:cNvSpPr>
          <p:nvPr/>
        </p:nvSpPr>
        <p:spPr>
          <a:xfrm>
            <a:off x="442870" y="1779395"/>
            <a:ext cx="8143239" cy="2107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ClrTx/>
              <a:buFontTx/>
              <a:buChar char="•"/>
            </a:pPr>
            <a:r>
              <a:rPr lang="en-US" sz="2400"/>
              <a:t>from bs4 import </a:t>
            </a:r>
            <a:r>
              <a:rPr lang="en-US" sz="2400" err="1"/>
              <a:t>BeautifulSoup</a:t>
            </a:r>
            <a:endParaRPr lang="en-US" err="1"/>
          </a:p>
          <a:p>
            <a:pPr marL="342900" indent="-342900">
              <a:buClrTx/>
              <a:buFontTx/>
              <a:buChar char="•"/>
            </a:pPr>
            <a:r>
              <a:rPr lang="en-US" sz="2400"/>
              <a:t>import requests</a:t>
            </a:r>
            <a:endParaRPr lang="en-US"/>
          </a:p>
          <a:p>
            <a:pPr marL="342900" indent="-342900">
              <a:buClrTx/>
              <a:buFontTx/>
              <a:buChar char="•"/>
            </a:pPr>
            <a:r>
              <a:rPr lang="en-US" sz="2400"/>
              <a:t>import </a:t>
            </a:r>
            <a:r>
              <a:rPr lang="en-US" sz="2400" err="1"/>
              <a:t>numpy</a:t>
            </a:r>
            <a:r>
              <a:rPr lang="en-US" sz="2400"/>
              <a:t> as np</a:t>
            </a:r>
            <a:endParaRPr lang="en-US"/>
          </a:p>
          <a:p>
            <a:pPr marL="342900" indent="-342900">
              <a:buClrTx/>
              <a:buFontTx/>
              <a:buChar char="•"/>
            </a:pPr>
            <a:r>
              <a:rPr lang="en-US" sz="2400"/>
              <a:t>import pandas as pd</a:t>
            </a:r>
            <a:endParaRPr lang="en-US"/>
          </a:p>
          <a:p>
            <a:pPr marL="342900" indent="-342900">
              <a:buClrTx/>
              <a:buFontTx/>
              <a:buChar char="•"/>
            </a:pPr>
            <a:r>
              <a:rPr lang="en-US" sz="2400"/>
              <a:t>import </a:t>
            </a:r>
            <a:r>
              <a:rPr lang="en-US" sz="2400" err="1"/>
              <a:t>matplotlib.pyplot</a:t>
            </a:r>
            <a:r>
              <a:rPr lang="en-US" sz="2400"/>
              <a:t> as </a:t>
            </a:r>
            <a:r>
              <a:rPr lang="en-US" sz="2400" err="1"/>
              <a:t>plt</a:t>
            </a:r>
            <a:endParaRPr lang="en-US" err="1"/>
          </a:p>
          <a:p>
            <a:pPr marL="342900" indent="-342900">
              <a:buClrTx/>
              <a:buFontTx/>
              <a:buChar char="•"/>
            </a:pPr>
            <a:r>
              <a:rPr lang="en-US" sz="2400"/>
              <a:t>import seaborn as </a:t>
            </a:r>
            <a:r>
              <a:rPr lang="en-US" sz="2400" err="1"/>
              <a:t>sns</a:t>
            </a:r>
            <a:endParaRPr lang="en-US" err="1"/>
          </a:p>
          <a:p>
            <a:pPr marL="342900" indent="-342900">
              <a:buClrTx/>
              <a:buFontTx/>
              <a:buChar char="•"/>
            </a:pPr>
            <a:r>
              <a:rPr lang="en-US" sz="2400"/>
              <a:t>import </a:t>
            </a:r>
            <a:r>
              <a:rPr lang="en-US" sz="2400" err="1"/>
              <a:t>geopandas</a:t>
            </a:r>
            <a:r>
              <a:rPr lang="en-US" sz="2400"/>
              <a:t> as gpd</a:t>
            </a:r>
            <a:endParaRPr lang="en-US"/>
          </a:p>
          <a:p>
            <a:pPr marL="342900" indent="-342900">
              <a:buClrTx/>
              <a:buFontTx/>
              <a:buChar char="•"/>
            </a:pPr>
            <a:r>
              <a:rPr lang="en-US" sz="2400"/>
              <a:t>from </a:t>
            </a:r>
            <a:r>
              <a:rPr lang="en-US" sz="2400" err="1"/>
              <a:t>shapely.geometry</a:t>
            </a:r>
            <a:r>
              <a:rPr lang="en-US" sz="2400"/>
              <a:t> import Point, Polygon</a:t>
            </a:r>
            <a:endParaRPr lang="en-US"/>
          </a:p>
          <a:p>
            <a:pPr marL="342900" indent="-342900">
              <a:buClrTx/>
              <a:buFontTx/>
              <a:buChar char="•"/>
            </a:pPr>
            <a:r>
              <a:rPr lang="en-US" sz="2400"/>
              <a:t>import </a:t>
            </a:r>
            <a:r>
              <a:rPr lang="en-US" sz="2400" err="1"/>
              <a:t>descartes</a:t>
            </a:r>
            <a:endParaRPr lang="en-US" err="1"/>
          </a:p>
          <a:p>
            <a:pPr marL="342900" indent="-342900">
              <a:buClrTx/>
              <a:buFontTx/>
              <a:buChar char="•"/>
            </a:pPr>
            <a:r>
              <a:rPr lang="en-US" sz="2400"/>
              <a:t>from mpl_toolkits.axes_grid1 import </a:t>
            </a:r>
            <a:r>
              <a:rPr lang="en-US" sz="2400" err="1"/>
              <a:t>make_axes_locatable</a:t>
            </a:r>
            <a:endParaRPr lang="en-US" err="1"/>
          </a:p>
          <a:p>
            <a:pPr marL="342900" indent="-342900">
              <a:buClrTx/>
              <a:buFontTx/>
              <a:buChar char="•"/>
            </a:pPr>
            <a:r>
              <a:rPr lang="en-US" sz="2400"/>
              <a:t>import </a:t>
            </a:r>
            <a:r>
              <a:rPr lang="en-US" sz="2400" err="1"/>
              <a:t>mapclassify</a:t>
            </a:r>
            <a:br>
              <a:rPr lang="en-US" sz="2400"/>
            </a:br>
            <a:endParaRPr lang="en-US" sz="2400"/>
          </a:p>
        </p:txBody>
      </p:sp>
      <p:sp>
        <p:nvSpPr>
          <p:cNvPr id="5" name="Title 1">
            <a:extLst>
              <a:ext uri="{FF2B5EF4-FFF2-40B4-BE49-F238E27FC236}">
                <a16:creationId xmlns:a16="http://schemas.microsoft.com/office/drawing/2014/main" id="{7DC45721-1143-437A-8895-74FC61D34DF7}"/>
              </a:ext>
            </a:extLst>
          </p:cNvPr>
          <p:cNvSpPr txBox="1">
            <a:spLocks/>
          </p:cNvSpPr>
          <p:nvPr/>
        </p:nvSpPr>
        <p:spPr>
          <a:xfrm>
            <a:off x="437119" y="1011644"/>
            <a:ext cx="8128862" cy="64102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4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200" dirty="0"/>
              <a:t>Libraries Used</a:t>
            </a:r>
          </a:p>
        </p:txBody>
      </p:sp>
    </p:spTree>
    <p:extLst>
      <p:ext uri="{BB962C8B-B14F-4D97-AF65-F5344CB8AC3E}">
        <p14:creationId xmlns:p14="http://schemas.microsoft.com/office/powerpoint/2010/main" val="3214236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4A0FA1D-F5AC-4E95-AF97-EC8E87D6DA74}"/>
              </a:ext>
            </a:extLst>
          </p:cNvPr>
          <p:cNvSpPr txBox="1">
            <a:spLocks/>
          </p:cNvSpPr>
          <p:nvPr/>
        </p:nvSpPr>
        <p:spPr>
          <a:xfrm>
            <a:off x="0" y="896625"/>
            <a:ext cx="9144000" cy="98873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4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800" dirty="0"/>
              <a:t>Scraping Updated Coronavirus Data from </a:t>
            </a:r>
            <a:r>
              <a:rPr lang="en-US" sz="2800" dirty="0" err="1">
                <a:hlinkClick r:id="rId2"/>
              </a:rPr>
              <a:t>Worldometer</a:t>
            </a:r>
            <a:r>
              <a:rPr lang="en-US" sz="2800" dirty="0"/>
              <a:t> for all the countries</a:t>
            </a:r>
          </a:p>
          <a:p>
            <a:endParaRPr lang="en-US" sz="2800" b="0" dirty="0"/>
          </a:p>
        </p:txBody>
      </p:sp>
      <p:pic>
        <p:nvPicPr>
          <p:cNvPr id="5" name="Picture 8" descr="A screenshot of a cell phone&#10;&#10;Description generated with high confidence">
            <a:extLst>
              <a:ext uri="{FF2B5EF4-FFF2-40B4-BE49-F238E27FC236}">
                <a16:creationId xmlns:a16="http://schemas.microsoft.com/office/drawing/2014/main" id="{58EEA6DC-96EE-4921-A8D6-0B2311BBA159}"/>
              </a:ext>
            </a:extLst>
          </p:cNvPr>
          <p:cNvPicPr>
            <a:picLocks noChangeAspect="1"/>
          </p:cNvPicPr>
          <p:nvPr/>
        </p:nvPicPr>
        <p:blipFill>
          <a:blip r:embed="rId3"/>
          <a:stretch>
            <a:fillRect/>
          </a:stretch>
        </p:blipFill>
        <p:spPr>
          <a:xfrm>
            <a:off x="0" y="2110285"/>
            <a:ext cx="9143999" cy="4607128"/>
          </a:xfrm>
          <a:prstGeom prst="rect">
            <a:avLst/>
          </a:prstGeom>
        </p:spPr>
      </p:pic>
    </p:spTree>
    <p:extLst>
      <p:ext uri="{BB962C8B-B14F-4D97-AF65-F5344CB8AC3E}">
        <p14:creationId xmlns:p14="http://schemas.microsoft.com/office/powerpoint/2010/main" val="3713789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F92F5-8B34-4A41-9A2D-E69ED4D80D71}"/>
              </a:ext>
            </a:extLst>
          </p:cNvPr>
          <p:cNvSpPr>
            <a:spLocks noGrp="1"/>
          </p:cNvSpPr>
          <p:nvPr>
            <p:ph type="title"/>
          </p:nvPr>
        </p:nvSpPr>
        <p:spPr/>
        <p:txBody>
          <a:bodyPr/>
          <a:lstStyle/>
          <a:p>
            <a:r>
              <a:rPr lang="en-US"/>
              <a:t>Introduction</a:t>
            </a:r>
          </a:p>
        </p:txBody>
      </p:sp>
      <p:sp>
        <p:nvSpPr>
          <p:cNvPr id="3" name="Text Placeholder 2">
            <a:extLst>
              <a:ext uri="{FF2B5EF4-FFF2-40B4-BE49-F238E27FC236}">
                <a16:creationId xmlns:a16="http://schemas.microsoft.com/office/drawing/2014/main" id="{E1A9AAC4-541A-4879-97B1-1DE128DD9B26}"/>
              </a:ext>
            </a:extLst>
          </p:cNvPr>
          <p:cNvSpPr>
            <a:spLocks noGrp="1"/>
          </p:cNvSpPr>
          <p:nvPr>
            <p:ph type="body" idx="1"/>
          </p:nvPr>
        </p:nvSpPr>
        <p:spPr>
          <a:xfrm>
            <a:off x="500380" y="1899138"/>
            <a:ext cx="8103869" cy="4572000"/>
          </a:xfrm>
        </p:spPr>
        <p:txBody>
          <a:bodyPr/>
          <a:lstStyle/>
          <a:p>
            <a:pPr marL="63500" marR="0" algn="just">
              <a:spcBef>
                <a:spcPts val="0"/>
              </a:spcBef>
              <a:spcAft>
                <a:spcPts val="0"/>
              </a:spcAft>
            </a:pPr>
            <a:r>
              <a:rPr lang="en-US" sz="1700" b="0" dirty="0">
                <a:solidFill>
                  <a:srgbClr val="000000"/>
                </a:solidFill>
                <a:effectLst/>
                <a:latin typeface="Calisto MT" panose="02040603050505030304" pitchFamily="18" charset="0"/>
                <a:ea typeface="Calibri" panose="020F0502020204030204" pitchFamily="34" charset="0"/>
                <a:cs typeface="Arial" panose="020B0604020202020204" pitchFamily="34" charset="0"/>
              </a:rPr>
              <a:t>What is the Blockchain System?</a:t>
            </a:r>
            <a:r>
              <a:rPr lang="en-US" sz="1700" b="0" u="sng" dirty="0">
                <a:solidFill>
                  <a:srgbClr val="0077A3"/>
                </a:solidFill>
                <a:effectLst/>
                <a:latin typeface="Calisto MT" panose="02040603050505030304" pitchFamily="18" charset="0"/>
                <a:ea typeface="Calibri" panose="020F0502020204030204" pitchFamily="34" charset="0"/>
                <a:cs typeface="Arial" panose="020B0604020202020204" pitchFamily="34" charset="0"/>
                <a:hlinkClick r:id="rId2"/>
              </a:rPr>
              <a:t>¶</a:t>
            </a:r>
            <a:endParaRPr lang="en-US" sz="1700" b="1" dirty="0">
              <a:effectLst/>
              <a:latin typeface="Calisto MT" panose="02040603050505030304" pitchFamily="18" charset="0"/>
              <a:ea typeface="Calibri" panose="020F0502020204030204" pitchFamily="34" charset="0"/>
              <a:cs typeface="Times New Roman" panose="02020603050405020304" pitchFamily="18" charset="0"/>
            </a:endParaRPr>
          </a:p>
          <a:p>
            <a:pPr marL="0" marR="0" algn="just">
              <a:spcBef>
                <a:spcPts val="0"/>
              </a:spcBef>
              <a:spcAft>
                <a:spcPts val="1200"/>
              </a:spcAft>
            </a:pPr>
            <a:r>
              <a:rPr lang="en-US" sz="1700" dirty="0">
                <a:effectLst/>
                <a:latin typeface="Calisto MT" panose="02040603050505030304" pitchFamily="18" charset="0"/>
                <a:ea typeface="Times New Roman" panose="02020603050405020304" pitchFamily="18" charset="0"/>
                <a:cs typeface="Arial" panose="020B0604020202020204" pitchFamily="34" charset="0"/>
              </a:rPr>
              <a:t>“A blockchain is a time-stamped series of an immutable record of data that is managed by a cluster of computers not owned by any single entity. Each of these blocks of data is secured and bound to each other using cryptographic principles”. In simple terms, blockchain is a chain of blocks; the words “block” and “chain” are the digital information and public database, respectively. The core components of blockchain architecture:</a:t>
            </a:r>
            <a:endParaRPr lang="en-US" sz="1700" dirty="0">
              <a:effectLst/>
              <a:latin typeface="Calisto MT" panose="02040603050505030304" pitchFamily="18" charset="0"/>
              <a:ea typeface="Times New Roman" panose="02020603050405020304" pitchFamily="18" charset="0"/>
            </a:endParaRPr>
          </a:p>
          <a:p>
            <a:pPr marL="342900" marR="0" lvl="0" indent="-342900" algn="just">
              <a:spcBef>
                <a:spcPts val="0"/>
              </a:spcBef>
              <a:spcAft>
                <a:spcPts val="300"/>
              </a:spcAft>
              <a:buFont typeface="+mj-lt"/>
              <a:buAutoNum type="arabicPeriod"/>
              <a:tabLst>
                <a:tab pos="171450" algn="l"/>
              </a:tabLst>
            </a:pPr>
            <a:r>
              <a:rPr lang="en-US" sz="1700" dirty="0">
                <a:effectLst/>
                <a:latin typeface="Calisto MT" panose="02040603050505030304" pitchFamily="18" charset="0"/>
                <a:ea typeface="Calibri" panose="020F0502020204030204" pitchFamily="34" charset="0"/>
                <a:cs typeface="Arial" panose="020B0604020202020204" pitchFamily="34" charset="0"/>
              </a:rPr>
              <a:t>Node — user or computer within the blockchain</a:t>
            </a:r>
            <a:endParaRPr lang="en-US" sz="1700" dirty="0">
              <a:effectLst/>
              <a:latin typeface="Calisto MT" panose="0204060305050503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300"/>
              </a:spcAft>
              <a:buFont typeface="+mj-lt"/>
              <a:buAutoNum type="arabicPeriod"/>
              <a:tabLst>
                <a:tab pos="171450" algn="l"/>
              </a:tabLst>
            </a:pPr>
            <a:r>
              <a:rPr lang="en-US" sz="1700" dirty="0">
                <a:effectLst/>
                <a:latin typeface="Calisto MT" panose="02040603050505030304" pitchFamily="18" charset="0"/>
                <a:ea typeface="Calibri" panose="020F0502020204030204" pitchFamily="34" charset="0"/>
                <a:cs typeface="Arial" panose="020B0604020202020204" pitchFamily="34" charset="0"/>
              </a:rPr>
              <a:t>Transaction — smallest building block of a blockchain system</a:t>
            </a:r>
            <a:endParaRPr lang="en-US" sz="1700" dirty="0">
              <a:effectLst/>
              <a:latin typeface="Calisto MT" panose="0204060305050503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300"/>
              </a:spcAft>
              <a:buFont typeface="+mj-lt"/>
              <a:buAutoNum type="arabicPeriod"/>
              <a:tabLst>
                <a:tab pos="171450" algn="l"/>
              </a:tabLst>
            </a:pPr>
            <a:r>
              <a:rPr lang="en-US" sz="1700" dirty="0">
                <a:effectLst/>
                <a:latin typeface="Calisto MT" panose="02040603050505030304" pitchFamily="18" charset="0"/>
                <a:ea typeface="Calibri" panose="020F0502020204030204" pitchFamily="34" charset="0"/>
                <a:cs typeface="Arial" panose="020B0604020202020204" pitchFamily="34" charset="0"/>
              </a:rPr>
              <a:t>Block — a data structure used for keeping a set of transactions which is distributed to all nodes in the network</a:t>
            </a:r>
            <a:endParaRPr lang="en-US" sz="1700" dirty="0">
              <a:effectLst/>
              <a:latin typeface="Calisto MT" panose="0204060305050503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300"/>
              </a:spcAft>
              <a:buFont typeface="+mj-lt"/>
              <a:buAutoNum type="arabicPeriod"/>
              <a:tabLst>
                <a:tab pos="171450" algn="l"/>
              </a:tabLst>
            </a:pPr>
            <a:r>
              <a:rPr lang="en-US" sz="1700" dirty="0">
                <a:effectLst/>
                <a:latin typeface="Calisto MT" panose="02040603050505030304" pitchFamily="18" charset="0"/>
                <a:ea typeface="Calibri" panose="020F0502020204030204" pitchFamily="34" charset="0"/>
                <a:cs typeface="Arial" panose="020B0604020202020204" pitchFamily="34" charset="0"/>
              </a:rPr>
              <a:t>Chain — a sequence of blocks in a specific order</a:t>
            </a:r>
            <a:endParaRPr lang="en-US" sz="1700" dirty="0">
              <a:effectLst/>
              <a:latin typeface="Calisto MT" panose="0204060305050503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300"/>
              </a:spcAft>
              <a:buFont typeface="+mj-lt"/>
              <a:buAutoNum type="arabicPeriod"/>
              <a:tabLst>
                <a:tab pos="171450" algn="l"/>
              </a:tabLst>
            </a:pPr>
            <a:r>
              <a:rPr lang="en-US" sz="1700" dirty="0">
                <a:effectLst/>
                <a:latin typeface="Calisto MT" panose="02040603050505030304" pitchFamily="18" charset="0"/>
                <a:ea typeface="Calibri" panose="020F0502020204030204" pitchFamily="34" charset="0"/>
                <a:cs typeface="Arial" panose="020B0604020202020204" pitchFamily="34" charset="0"/>
              </a:rPr>
              <a:t>Miners — specific nodes which perform the block verification process</a:t>
            </a:r>
            <a:endParaRPr lang="en-US" sz="1700" dirty="0">
              <a:effectLst/>
              <a:latin typeface="Calisto MT" panose="0204060305050503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300"/>
              </a:spcAft>
              <a:buFont typeface="+mj-lt"/>
              <a:buAutoNum type="arabicPeriod"/>
              <a:tabLst>
                <a:tab pos="171450" algn="l"/>
              </a:tabLst>
            </a:pPr>
            <a:r>
              <a:rPr lang="en-US" sz="1700" dirty="0">
                <a:effectLst/>
                <a:latin typeface="Calisto MT" panose="02040603050505030304" pitchFamily="18" charset="0"/>
                <a:ea typeface="Calibri" panose="020F0502020204030204" pitchFamily="34" charset="0"/>
                <a:cs typeface="Arial" panose="020B0604020202020204" pitchFamily="34" charset="0"/>
              </a:rPr>
              <a:t>Consensus— a set of rules and arrangements to carry out blockchain operation</a:t>
            </a:r>
            <a:endParaRPr lang="en-US" sz="1700" dirty="0">
              <a:effectLst/>
              <a:latin typeface="Calisto MT" panose="02040603050505030304" pitchFamily="18" charset="0"/>
              <a:ea typeface="Calibri" panose="020F0502020204030204" pitchFamily="34" charset="0"/>
              <a:cs typeface="Times New Roman" panose="02020603050405020304" pitchFamily="18" charset="0"/>
            </a:endParaRPr>
          </a:p>
          <a:p>
            <a:pPr marL="685800" indent="-457200">
              <a:buFont typeface="Arial" panose="020B0604020202020204" pitchFamily="34" charset="0"/>
              <a:buChar char="•"/>
            </a:pPr>
            <a:endParaRPr lang="en-US" sz="1700" dirty="0"/>
          </a:p>
        </p:txBody>
      </p:sp>
    </p:spTree>
    <p:extLst>
      <p:ext uri="{BB962C8B-B14F-4D97-AF65-F5344CB8AC3E}">
        <p14:creationId xmlns:p14="http://schemas.microsoft.com/office/powerpoint/2010/main" val="29534257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604E4B2-D0DB-4290-9C12-44726C9CD29D}"/>
              </a:ext>
            </a:extLst>
          </p:cNvPr>
          <p:cNvSpPr txBox="1">
            <a:spLocks/>
          </p:cNvSpPr>
          <p:nvPr/>
        </p:nvSpPr>
        <p:spPr>
          <a:xfrm>
            <a:off x="408364" y="968512"/>
            <a:ext cx="8128862" cy="64102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4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200" dirty="0"/>
              <a:t>Data Cleaning</a:t>
            </a:r>
            <a:endParaRPr lang="en-US" dirty="0"/>
          </a:p>
        </p:txBody>
      </p:sp>
      <p:pic>
        <p:nvPicPr>
          <p:cNvPr id="5" name="Picture 8" descr="A screenshot of a cell phone&#10;&#10;Description generated with very high confidence">
            <a:extLst>
              <a:ext uri="{FF2B5EF4-FFF2-40B4-BE49-F238E27FC236}">
                <a16:creationId xmlns:a16="http://schemas.microsoft.com/office/drawing/2014/main" id="{DAD43E70-FAD4-4B0E-A94E-1C8D54AC8FBE}"/>
              </a:ext>
            </a:extLst>
          </p:cNvPr>
          <p:cNvPicPr>
            <a:picLocks noChangeAspect="1"/>
          </p:cNvPicPr>
          <p:nvPr/>
        </p:nvPicPr>
        <p:blipFill>
          <a:blip r:embed="rId2"/>
          <a:stretch>
            <a:fillRect/>
          </a:stretch>
        </p:blipFill>
        <p:spPr>
          <a:xfrm>
            <a:off x="253042" y="1716779"/>
            <a:ext cx="8465387" cy="4287082"/>
          </a:xfrm>
          <a:prstGeom prst="rect">
            <a:avLst/>
          </a:prstGeom>
        </p:spPr>
      </p:pic>
    </p:spTree>
    <p:extLst>
      <p:ext uri="{BB962C8B-B14F-4D97-AF65-F5344CB8AC3E}">
        <p14:creationId xmlns:p14="http://schemas.microsoft.com/office/powerpoint/2010/main" val="1280555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39FBA4-87AE-4921-BAA2-5C873DE999D6}"/>
              </a:ext>
            </a:extLst>
          </p:cNvPr>
          <p:cNvSpPr txBox="1">
            <a:spLocks/>
          </p:cNvSpPr>
          <p:nvPr/>
        </p:nvSpPr>
        <p:spPr>
          <a:xfrm>
            <a:off x="365232" y="882248"/>
            <a:ext cx="8128862" cy="64102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4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200" dirty="0"/>
              <a:t>Visualization</a:t>
            </a:r>
            <a:endParaRPr lang="en-US" dirty="0"/>
          </a:p>
          <a:p>
            <a:endParaRPr lang="en-US" sz="3200" b="0" dirty="0"/>
          </a:p>
        </p:txBody>
      </p:sp>
      <p:pic>
        <p:nvPicPr>
          <p:cNvPr id="5" name="Picture 6" descr="A screenshot of a cell phone&#10;&#10;Description generated with high confidence">
            <a:extLst>
              <a:ext uri="{FF2B5EF4-FFF2-40B4-BE49-F238E27FC236}">
                <a16:creationId xmlns:a16="http://schemas.microsoft.com/office/drawing/2014/main" id="{B3D5365D-9FEC-415B-8234-2DAB04AF07CC}"/>
              </a:ext>
            </a:extLst>
          </p:cNvPr>
          <p:cNvPicPr>
            <a:picLocks noChangeAspect="1"/>
          </p:cNvPicPr>
          <p:nvPr/>
        </p:nvPicPr>
        <p:blipFill>
          <a:blip r:embed="rId2"/>
          <a:stretch>
            <a:fillRect/>
          </a:stretch>
        </p:blipFill>
        <p:spPr>
          <a:xfrm>
            <a:off x="1245079" y="1714558"/>
            <a:ext cx="7113916" cy="4823487"/>
          </a:xfrm>
          <a:prstGeom prst="rect">
            <a:avLst/>
          </a:prstGeom>
        </p:spPr>
      </p:pic>
    </p:spTree>
    <p:extLst>
      <p:ext uri="{BB962C8B-B14F-4D97-AF65-F5344CB8AC3E}">
        <p14:creationId xmlns:p14="http://schemas.microsoft.com/office/powerpoint/2010/main" val="3898814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E80FF51-2CC5-470D-B585-F9718025BA83}"/>
              </a:ext>
            </a:extLst>
          </p:cNvPr>
          <p:cNvSpPr txBox="1">
            <a:spLocks/>
          </p:cNvSpPr>
          <p:nvPr/>
        </p:nvSpPr>
        <p:spPr>
          <a:xfrm>
            <a:off x="0" y="939757"/>
            <a:ext cx="9144000" cy="103987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4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700" dirty="0"/>
              <a:t>Reading the Countries geometry file for Latitude and Longitude</a:t>
            </a:r>
          </a:p>
          <a:p>
            <a:endParaRPr lang="en-US" sz="3200" b="0" dirty="0"/>
          </a:p>
        </p:txBody>
      </p:sp>
      <p:pic>
        <p:nvPicPr>
          <p:cNvPr id="5" name="Picture 4" descr="A screenshot of a social media post&#10;&#10;Description generated with very high confidence">
            <a:extLst>
              <a:ext uri="{FF2B5EF4-FFF2-40B4-BE49-F238E27FC236}">
                <a16:creationId xmlns:a16="http://schemas.microsoft.com/office/drawing/2014/main" id="{15766E00-DC7E-440F-B61F-D05AC54AD782}"/>
              </a:ext>
            </a:extLst>
          </p:cNvPr>
          <p:cNvPicPr>
            <a:picLocks noChangeAspect="1"/>
          </p:cNvPicPr>
          <p:nvPr/>
        </p:nvPicPr>
        <p:blipFill>
          <a:blip r:embed="rId2"/>
          <a:stretch>
            <a:fillRect/>
          </a:stretch>
        </p:blipFill>
        <p:spPr>
          <a:xfrm>
            <a:off x="353683" y="2085357"/>
            <a:ext cx="8566029" cy="4383811"/>
          </a:xfrm>
          <a:prstGeom prst="rect">
            <a:avLst/>
          </a:prstGeom>
        </p:spPr>
      </p:pic>
    </p:spTree>
    <p:extLst>
      <p:ext uri="{BB962C8B-B14F-4D97-AF65-F5344CB8AC3E}">
        <p14:creationId xmlns:p14="http://schemas.microsoft.com/office/powerpoint/2010/main" val="35119510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9E0134E-578B-4A4A-9940-815B7482F7D1}"/>
              </a:ext>
            </a:extLst>
          </p:cNvPr>
          <p:cNvSpPr txBox="1">
            <a:spLocks/>
          </p:cNvSpPr>
          <p:nvPr/>
        </p:nvSpPr>
        <p:spPr>
          <a:xfrm>
            <a:off x="379610" y="939756"/>
            <a:ext cx="8128862" cy="101159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4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200" dirty="0"/>
              <a:t>Plotting the countries with most coronavirus cases on world map</a:t>
            </a:r>
          </a:p>
          <a:p>
            <a:endParaRPr lang="en-US" sz="3200" dirty="0"/>
          </a:p>
          <a:p>
            <a:endParaRPr lang="en-US" sz="3200" dirty="0"/>
          </a:p>
        </p:txBody>
      </p:sp>
      <p:pic>
        <p:nvPicPr>
          <p:cNvPr id="5" name="Picture 4" descr="A close up of a map&#10;&#10;Description generated with very high confidence">
            <a:extLst>
              <a:ext uri="{FF2B5EF4-FFF2-40B4-BE49-F238E27FC236}">
                <a16:creationId xmlns:a16="http://schemas.microsoft.com/office/drawing/2014/main" id="{3130D3B4-0C59-402E-941B-582023DD4E24}"/>
              </a:ext>
            </a:extLst>
          </p:cNvPr>
          <p:cNvPicPr>
            <a:picLocks noChangeAspect="1"/>
          </p:cNvPicPr>
          <p:nvPr/>
        </p:nvPicPr>
        <p:blipFill>
          <a:blip r:embed="rId2"/>
          <a:stretch>
            <a:fillRect/>
          </a:stretch>
        </p:blipFill>
        <p:spPr>
          <a:xfrm>
            <a:off x="310551" y="2215987"/>
            <a:ext cx="8149087" cy="4280706"/>
          </a:xfrm>
          <a:prstGeom prst="rect">
            <a:avLst/>
          </a:prstGeom>
        </p:spPr>
      </p:pic>
    </p:spTree>
    <p:extLst>
      <p:ext uri="{BB962C8B-B14F-4D97-AF65-F5344CB8AC3E}">
        <p14:creationId xmlns:p14="http://schemas.microsoft.com/office/powerpoint/2010/main" val="5808164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4FFCC43-7840-4618-85E9-E56EABB9BE02}"/>
              </a:ext>
            </a:extLst>
          </p:cNvPr>
          <p:cNvSpPr txBox="1">
            <a:spLocks/>
          </p:cNvSpPr>
          <p:nvPr/>
        </p:nvSpPr>
        <p:spPr>
          <a:xfrm>
            <a:off x="500380" y="916753"/>
            <a:ext cx="8143239" cy="799178"/>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Tx/>
              <a:buFontTx/>
            </a:pPr>
            <a:r>
              <a:rPr lang="en-US" b="1"/>
              <a:t>Time Series Forecasting</a:t>
            </a:r>
            <a:endParaRPr lang="en-US" b="1">
              <a:cs typeface="Arial"/>
            </a:endParaRPr>
          </a:p>
        </p:txBody>
      </p:sp>
      <p:sp>
        <p:nvSpPr>
          <p:cNvPr id="5" name="Text Placeholder 2">
            <a:extLst>
              <a:ext uri="{FF2B5EF4-FFF2-40B4-BE49-F238E27FC236}">
                <a16:creationId xmlns:a16="http://schemas.microsoft.com/office/drawing/2014/main" id="{85879BA5-6243-43E2-87D5-B0D5CBA162FD}"/>
              </a:ext>
            </a:extLst>
          </p:cNvPr>
          <p:cNvSpPr txBox="1">
            <a:spLocks/>
          </p:cNvSpPr>
          <p:nvPr/>
        </p:nvSpPr>
        <p:spPr>
          <a:xfrm>
            <a:off x="0" y="2137051"/>
            <a:ext cx="9144000" cy="41506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indent="-457200">
              <a:buClrTx/>
            </a:pPr>
            <a:r>
              <a:rPr lang="en-US" dirty="0"/>
              <a:t>Predicting Coronavirus Outbreak and Recovering Rate with FB Prophet</a:t>
            </a:r>
          </a:p>
          <a:p>
            <a:pPr marL="685800" indent="-457200">
              <a:buClrTx/>
            </a:pPr>
            <a:r>
              <a:rPr lang="en-US" dirty="0"/>
              <a:t>There could be lots of influencing factors in future hence prediction can be wrong. Factors like</a:t>
            </a:r>
          </a:p>
          <a:p>
            <a:pPr marL="685800" indent="-457200">
              <a:buClrTx/>
            </a:pPr>
            <a:r>
              <a:rPr lang="en-US" dirty="0"/>
              <a:t>Change in data </a:t>
            </a:r>
          </a:p>
          <a:p>
            <a:pPr marL="685800" indent="-457200">
              <a:buClrTx/>
            </a:pPr>
            <a:r>
              <a:rPr lang="en-US" dirty="0"/>
              <a:t>Presence of Effective Treatment </a:t>
            </a:r>
          </a:p>
          <a:p>
            <a:pPr marL="685800" indent="-457200">
              <a:buClrTx/>
            </a:pPr>
            <a:r>
              <a:rPr lang="en-US" dirty="0"/>
              <a:t>Vaccine can influence prediction</a:t>
            </a:r>
          </a:p>
          <a:p>
            <a:pPr marL="685800" indent="-457200">
              <a:buClrTx/>
            </a:pPr>
            <a:endParaRPr lang="en-US" dirty="0"/>
          </a:p>
        </p:txBody>
      </p:sp>
    </p:spTree>
    <p:extLst>
      <p:ext uri="{BB962C8B-B14F-4D97-AF65-F5344CB8AC3E}">
        <p14:creationId xmlns:p14="http://schemas.microsoft.com/office/powerpoint/2010/main" val="1690186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A6F4BA5-B626-438F-8DAE-A9BACA8B0F6A}"/>
              </a:ext>
            </a:extLst>
          </p:cNvPr>
          <p:cNvSpPr txBox="1">
            <a:spLocks/>
          </p:cNvSpPr>
          <p:nvPr/>
        </p:nvSpPr>
        <p:spPr>
          <a:xfrm>
            <a:off x="615399" y="2943961"/>
            <a:ext cx="8143239" cy="2107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ClrTx/>
              <a:buFontTx/>
              <a:buChar char="•"/>
            </a:pPr>
            <a:r>
              <a:rPr lang="en-US" sz="2400"/>
              <a:t>import pandas as pd</a:t>
            </a:r>
          </a:p>
          <a:p>
            <a:pPr marL="571500" indent="-571500">
              <a:buClrTx/>
              <a:buFontTx/>
              <a:buChar char="•"/>
            </a:pPr>
            <a:r>
              <a:rPr lang="en-US" sz="2400"/>
              <a:t>from </a:t>
            </a:r>
            <a:r>
              <a:rPr lang="en-US" sz="2400" err="1"/>
              <a:t>fbprophet</a:t>
            </a:r>
            <a:r>
              <a:rPr lang="en-US" sz="2400"/>
              <a:t> import Prophet</a:t>
            </a:r>
          </a:p>
          <a:p>
            <a:pPr marL="571500" indent="-571500">
              <a:buClrTx/>
              <a:buFontTx/>
              <a:buChar char="•"/>
            </a:pPr>
            <a:r>
              <a:rPr lang="en-US" sz="2400"/>
              <a:t>import </a:t>
            </a:r>
            <a:r>
              <a:rPr lang="en-US" sz="2400" err="1"/>
              <a:t>fbprophet</a:t>
            </a:r>
            <a:endParaRPr lang="en-US" sz="2400"/>
          </a:p>
          <a:p>
            <a:pPr marL="571500" indent="-571500">
              <a:buClrTx/>
              <a:buFontTx/>
              <a:buChar char="•"/>
            </a:pPr>
            <a:r>
              <a:rPr lang="en-US" sz="2400"/>
              <a:t>import </a:t>
            </a:r>
            <a:r>
              <a:rPr lang="en-US" sz="2400" err="1"/>
              <a:t>matplotlib.pyplot</a:t>
            </a:r>
            <a:r>
              <a:rPr lang="en-US" sz="2400"/>
              <a:t> as </a:t>
            </a:r>
            <a:r>
              <a:rPr lang="en-US" sz="2400" err="1"/>
              <a:t>plt</a:t>
            </a:r>
            <a:endParaRPr lang="en-US" sz="2400"/>
          </a:p>
          <a:p>
            <a:pPr marL="571500" indent="-571500">
              <a:buClrTx/>
              <a:buFontTx/>
              <a:buChar char="•"/>
            </a:pPr>
            <a:r>
              <a:rPr lang="en-US" sz="2400"/>
              <a:t>from </a:t>
            </a:r>
            <a:r>
              <a:rPr lang="en-US" sz="2400" err="1"/>
              <a:t>fbprophet.plot</a:t>
            </a:r>
            <a:r>
              <a:rPr lang="en-US" sz="2400"/>
              <a:t> import </a:t>
            </a:r>
            <a:r>
              <a:rPr lang="en-US" sz="2400" err="1"/>
              <a:t>add_changepoints_to_plot</a:t>
            </a:r>
          </a:p>
        </p:txBody>
      </p:sp>
      <p:sp>
        <p:nvSpPr>
          <p:cNvPr id="5" name="Title 1">
            <a:extLst>
              <a:ext uri="{FF2B5EF4-FFF2-40B4-BE49-F238E27FC236}">
                <a16:creationId xmlns:a16="http://schemas.microsoft.com/office/drawing/2014/main" id="{0F5415B9-7669-4850-9EA9-D6097C870C81}"/>
              </a:ext>
            </a:extLst>
          </p:cNvPr>
          <p:cNvSpPr txBox="1">
            <a:spLocks/>
          </p:cNvSpPr>
          <p:nvPr/>
        </p:nvSpPr>
        <p:spPr>
          <a:xfrm>
            <a:off x="609648" y="1428588"/>
            <a:ext cx="8128862" cy="64102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4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200" dirty="0"/>
              <a:t>Libraries Used for Time Series Forecasting</a:t>
            </a:r>
          </a:p>
        </p:txBody>
      </p:sp>
    </p:spTree>
    <p:extLst>
      <p:ext uri="{BB962C8B-B14F-4D97-AF65-F5344CB8AC3E}">
        <p14:creationId xmlns:p14="http://schemas.microsoft.com/office/powerpoint/2010/main" val="40571932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F807EEA-BD1C-4104-9AC3-FB9AF44A7A01}"/>
              </a:ext>
            </a:extLst>
          </p:cNvPr>
          <p:cNvSpPr txBox="1">
            <a:spLocks/>
          </p:cNvSpPr>
          <p:nvPr/>
        </p:nvSpPr>
        <p:spPr>
          <a:xfrm>
            <a:off x="543512" y="959886"/>
            <a:ext cx="8143239" cy="82793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Tx/>
              <a:buFontTx/>
            </a:pPr>
            <a:r>
              <a:rPr lang="en-US" sz="2000"/>
              <a:t>Fetching Updated data from  </a:t>
            </a:r>
            <a:br>
              <a:rPr lang="en-US" sz="2000"/>
            </a:br>
            <a:r>
              <a:rPr lang="en-US" sz="2000">
                <a:hlinkClick r:id="rId2"/>
              </a:rPr>
              <a:t>https://raw.githubusercontent.com/CSSEGISandData</a:t>
            </a:r>
            <a:br>
              <a:rPr lang="en-US" sz="2000"/>
            </a:br>
            <a:r>
              <a:rPr lang="en-US" sz="2000"/>
              <a:t>and doing data massaging of </a:t>
            </a:r>
            <a:r>
              <a:rPr lang="en-US" sz="2000" err="1"/>
              <a:t>DataFrame</a:t>
            </a:r>
            <a:r>
              <a:rPr lang="en-US" sz="2000"/>
              <a:t> using melt() function</a:t>
            </a:r>
          </a:p>
        </p:txBody>
      </p:sp>
      <p:pic>
        <p:nvPicPr>
          <p:cNvPr id="5" name="Picture 3" descr="A screenshot of a cell phone&#10;&#10;Description generated with very high confidence">
            <a:extLst>
              <a:ext uri="{FF2B5EF4-FFF2-40B4-BE49-F238E27FC236}">
                <a16:creationId xmlns:a16="http://schemas.microsoft.com/office/drawing/2014/main" id="{FFAE317A-0AC9-4CB7-95EE-589021F1CD9E}"/>
              </a:ext>
            </a:extLst>
          </p:cNvPr>
          <p:cNvPicPr>
            <a:picLocks noChangeAspect="1"/>
          </p:cNvPicPr>
          <p:nvPr/>
        </p:nvPicPr>
        <p:blipFill>
          <a:blip r:embed="rId3"/>
          <a:stretch>
            <a:fillRect/>
          </a:stretch>
        </p:blipFill>
        <p:spPr>
          <a:xfrm>
            <a:off x="540589" y="2152496"/>
            <a:ext cx="8091577" cy="4350176"/>
          </a:xfrm>
          <a:prstGeom prst="rect">
            <a:avLst/>
          </a:prstGeom>
        </p:spPr>
      </p:pic>
    </p:spTree>
    <p:extLst>
      <p:ext uri="{BB962C8B-B14F-4D97-AF65-F5344CB8AC3E}">
        <p14:creationId xmlns:p14="http://schemas.microsoft.com/office/powerpoint/2010/main" val="16177662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ED315CE-66E7-4782-B39B-D9A42DAA5FDC}"/>
              </a:ext>
            </a:extLst>
          </p:cNvPr>
          <p:cNvSpPr txBox="1">
            <a:spLocks/>
          </p:cNvSpPr>
          <p:nvPr/>
        </p:nvSpPr>
        <p:spPr>
          <a:xfrm>
            <a:off x="615399" y="1046150"/>
            <a:ext cx="8143239" cy="130238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Tx/>
              <a:buFontTx/>
            </a:pPr>
            <a:r>
              <a:rPr lang="en-US" sz="2800"/>
              <a:t>Data Manipulation</a:t>
            </a:r>
            <a:br>
              <a:rPr lang="en-US"/>
            </a:br>
            <a:endParaRPr lang="en-US"/>
          </a:p>
        </p:txBody>
      </p:sp>
      <p:pic>
        <p:nvPicPr>
          <p:cNvPr id="5" name="Picture 4" descr="A screenshot of a social media post&#10;&#10;Description generated with very high confidence">
            <a:extLst>
              <a:ext uri="{FF2B5EF4-FFF2-40B4-BE49-F238E27FC236}">
                <a16:creationId xmlns:a16="http://schemas.microsoft.com/office/drawing/2014/main" id="{895A3483-DF27-4D0F-B9EC-49AB055341C5}"/>
              </a:ext>
            </a:extLst>
          </p:cNvPr>
          <p:cNvPicPr>
            <a:picLocks noChangeAspect="1"/>
          </p:cNvPicPr>
          <p:nvPr/>
        </p:nvPicPr>
        <p:blipFill>
          <a:blip r:embed="rId2"/>
          <a:stretch>
            <a:fillRect/>
          </a:stretch>
        </p:blipFill>
        <p:spPr>
          <a:xfrm>
            <a:off x="813758" y="1993173"/>
            <a:ext cx="6538821" cy="4309390"/>
          </a:xfrm>
          <a:prstGeom prst="rect">
            <a:avLst/>
          </a:prstGeom>
        </p:spPr>
      </p:pic>
    </p:spTree>
    <p:extLst>
      <p:ext uri="{BB962C8B-B14F-4D97-AF65-F5344CB8AC3E}">
        <p14:creationId xmlns:p14="http://schemas.microsoft.com/office/powerpoint/2010/main" val="9959031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D1B14E6-45B4-4BB0-81EA-CBE656D6FAF2}"/>
              </a:ext>
            </a:extLst>
          </p:cNvPr>
          <p:cNvSpPr txBox="1">
            <a:spLocks/>
          </p:cNvSpPr>
          <p:nvPr/>
        </p:nvSpPr>
        <p:spPr>
          <a:xfrm>
            <a:off x="500380" y="1247433"/>
            <a:ext cx="8143239" cy="7129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Tx/>
              <a:buFontTx/>
            </a:pPr>
            <a:r>
              <a:rPr lang="en-US" sz="2400" b="1" dirty="0"/>
              <a:t>Plotting the line graph of cases per day </a:t>
            </a:r>
          </a:p>
        </p:txBody>
      </p:sp>
      <p:pic>
        <p:nvPicPr>
          <p:cNvPr id="5" name="Picture 4" descr="A screenshot of a map&#10;&#10;Description generated with very high confidence">
            <a:extLst>
              <a:ext uri="{FF2B5EF4-FFF2-40B4-BE49-F238E27FC236}">
                <a16:creationId xmlns:a16="http://schemas.microsoft.com/office/drawing/2014/main" id="{C4C6242A-4617-48FA-9634-E0BCBD99BA44}"/>
              </a:ext>
            </a:extLst>
          </p:cNvPr>
          <p:cNvPicPr>
            <a:picLocks noChangeAspect="1"/>
          </p:cNvPicPr>
          <p:nvPr/>
        </p:nvPicPr>
        <p:blipFill>
          <a:blip r:embed="rId2"/>
          <a:stretch>
            <a:fillRect/>
          </a:stretch>
        </p:blipFill>
        <p:spPr>
          <a:xfrm>
            <a:off x="267419" y="2352909"/>
            <a:ext cx="8494143" cy="3359880"/>
          </a:xfrm>
          <a:prstGeom prst="rect">
            <a:avLst/>
          </a:prstGeom>
        </p:spPr>
      </p:pic>
    </p:spTree>
    <p:extLst>
      <p:ext uri="{BB962C8B-B14F-4D97-AF65-F5344CB8AC3E}">
        <p14:creationId xmlns:p14="http://schemas.microsoft.com/office/powerpoint/2010/main" val="3215445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48CB2C2-73C2-47BF-8D59-496DEFF7110A}"/>
              </a:ext>
            </a:extLst>
          </p:cNvPr>
          <p:cNvSpPr txBox="1">
            <a:spLocks/>
          </p:cNvSpPr>
          <p:nvPr/>
        </p:nvSpPr>
        <p:spPr>
          <a:xfrm>
            <a:off x="629776" y="1103660"/>
            <a:ext cx="8143239" cy="5260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Tx/>
              <a:buFontTx/>
            </a:pPr>
            <a:r>
              <a:rPr lang="en-US" sz="2800" b="1" dirty="0"/>
              <a:t>Train and Test the data</a:t>
            </a:r>
            <a:br>
              <a:rPr lang="en-US" b="1" dirty="0"/>
            </a:br>
            <a:endParaRPr lang="en-US" b="1" dirty="0"/>
          </a:p>
        </p:txBody>
      </p:sp>
      <p:pic>
        <p:nvPicPr>
          <p:cNvPr id="5" name="Picture 4" descr="A screenshot of a cell phone&#10;&#10;Description generated with very high confidence">
            <a:extLst>
              <a:ext uri="{FF2B5EF4-FFF2-40B4-BE49-F238E27FC236}">
                <a16:creationId xmlns:a16="http://schemas.microsoft.com/office/drawing/2014/main" id="{FA2D6102-D076-4373-8C26-AE8601EAA490}"/>
              </a:ext>
            </a:extLst>
          </p:cNvPr>
          <p:cNvPicPr>
            <a:picLocks noChangeAspect="1"/>
          </p:cNvPicPr>
          <p:nvPr/>
        </p:nvPicPr>
        <p:blipFill>
          <a:blip r:embed="rId2"/>
          <a:stretch>
            <a:fillRect/>
          </a:stretch>
        </p:blipFill>
        <p:spPr>
          <a:xfrm>
            <a:off x="626853" y="1787666"/>
            <a:ext cx="5762445" cy="4475990"/>
          </a:xfrm>
          <a:prstGeom prst="rect">
            <a:avLst/>
          </a:prstGeom>
        </p:spPr>
      </p:pic>
    </p:spTree>
    <p:extLst>
      <p:ext uri="{BB962C8B-B14F-4D97-AF65-F5344CB8AC3E}">
        <p14:creationId xmlns:p14="http://schemas.microsoft.com/office/powerpoint/2010/main" val="1251807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416B0-1D1F-41A6-B93A-726E1ED0365D}"/>
              </a:ext>
            </a:extLst>
          </p:cNvPr>
          <p:cNvSpPr>
            <a:spLocks noGrp="1"/>
          </p:cNvSpPr>
          <p:nvPr>
            <p:ph type="title"/>
          </p:nvPr>
        </p:nvSpPr>
        <p:spPr/>
        <p:txBody>
          <a:bodyPr/>
          <a:lstStyle/>
          <a:p>
            <a:r>
              <a:rPr lang="en-US" dirty="0"/>
              <a:t>Objective</a:t>
            </a:r>
          </a:p>
        </p:txBody>
      </p:sp>
      <p:sp>
        <p:nvSpPr>
          <p:cNvPr id="3" name="Text Placeholder 2">
            <a:extLst>
              <a:ext uri="{FF2B5EF4-FFF2-40B4-BE49-F238E27FC236}">
                <a16:creationId xmlns:a16="http://schemas.microsoft.com/office/drawing/2014/main" id="{B786686E-4B7D-43AC-9719-D58E7E4ABA02}"/>
              </a:ext>
            </a:extLst>
          </p:cNvPr>
          <p:cNvSpPr>
            <a:spLocks noGrp="1"/>
          </p:cNvSpPr>
          <p:nvPr>
            <p:ph type="body" idx="1"/>
          </p:nvPr>
        </p:nvSpPr>
        <p:spPr>
          <a:xfrm>
            <a:off x="500380" y="2147253"/>
            <a:ext cx="7883965" cy="4267615"/>
          </a:xfrm>
        </p:spPr>
        <p:txBody>
          <a:bodyPr/>
          <a:lstStyle/>
          <a:p>
            <a:pPr marL="57150" marR="0" indent="-285750" algn="just">
              <a:spcBef>
                <a:spcPts val="0"/>
              </a:spcBef>
              <a:spcAft>
                <a:spcPts val="300"/>
              </a:spcAft>
              <a:buFont typeface="Arial" panose="020B0604020202020204" pitchFamily="34" charset="0"/>
              <a:buChar char="•"/>
            </a:pPr>
            <a:r>
              <a:rPr lang="en-US" sz="2400" dirty="0">
                <a:effectLst/>
                <a:latin typeface="Cambria" panose="02040503050406030204" pitchFamily="18" charset="0"/>
                <a:ea typeface="Calibri" panose="020F0502020204030204" pitchFamily="34" charset="0"/>
                <a:cs typeface="Times New Roman" panose="02020603050405020304" pitchFamily="18" charset="0"/>
              </a:rPr>
              <a:t>By clustering address signatures, we can identify mining entities and their potentially malicious behavior on the network to help the community make more responsible mining decisions.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524983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96FAE4F-4A35-4952-A5CB-01C8E467BAEF}"/>
              </a:ext>
            </a:extLst>
          </p:cNvPr>
          <p:cNvSpPr txBox="1">
            <a:spLocks/>
          </p:cNvSpPr>
          <p:nvPr/>
        </p:nvSpPr>
        <p:spPr>
          <a:xfrm>
            <a:off x="342229" y="758603"/>
            <a:ext cx="8143239" cy="1302385"/>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ClrTx/>
              <a:buChar char="•"/>
            </a:pPr>
            <a:r>
              <a:rPr lang="en-US" sz="2000">
                <a:cs typeface="Arial"/>
              </a:rPr>
              <a:t> </a:t>
            </a:r>
            <a:r>
              <a:rPr lang="en-US" sz="2000"/>
              <a:t>dots represent the actual data</a:t>
            </a:r>
            <a:endParaRPr lang="en-US" sz="2000">
              <a:cs typeface="Arial"/>
            </a:endParaRPr>
          </a:p>
          <a:p>
            <a:pPr marL="342900" indent="-342900">
              <a:buClrTx/>
              <a:buFont typeface="Arial"/>
              <a:buChar char="•"/>
            </a:pPr>
            <a:r>
              <a:rPr lang="en-US" sz="2000"/>
              <a:t> solid blue line represent the prediction</a:t>
            </a:r>
            <a:endParaRPr lang="en-US" sz="2000">
              <a:cs typeface="Arial"/>
            </a:endParaRPr>
          </a:p>
          <a:p>
            <a:pPr marL="342900" indent="-342900">
              <a:buClrTx/>
              <a:buFont typeface="Arial"/>
              <a:buChar char="•"/>
            </a:pPr>
            <a:r>
              <a:rPr lang="en-US" sz="2000"/>
              <a:t> shaded area represent the range in which the prediction can fall</a:t>
            </a:r>
            <a:endParaRPr lang="en-US" sz="2000">
              <a:cs typeface="Arial"/>
            </a:endParaRPr>
          </a:p>
        </p:txBody>
      </p:sp>
      <p:pic>
        <p:nvPicPr>
          <p:cNvPr id="5" name="Picture 4" descr="A close up of a map&#10;&#10;Description generated with very high confidence">
            <a:extLst>
              <a:ext uri="{FF2B5EF4-FFF2-40B4-BE49-F238E27FC236}">
                <a16:creationId xmlns:a16="http://schemas.microsoft.com/office/drawing/2014/main" id="{5DE0F5D8-89DF-4362-BD04-4CFEA683E950}"/>
              </a:ext>
            </a:extLst>
          </p:cNvPr>
          <p:cNvPicPr>
            <a:picLocks noChangeAspect="1"/>
          </p:cNvPicPr>
          <p:nvPr/>
        </p:nvPicPr>
        <p:blipFill>
          <a:blip r:embed="rId2"/>
          <a:stretch>
            <a:fillRect/>
          </a:stretch>
        </p:blipFill>
        <p:spPr>
          <a:xfrm>
            <a:off x="669985" y="1710205"/>
            <a:ext cx="7286445" cy="5090983"/>
          </a:xfrm>
          <a:prstGeom prst="rect">
            <a:avLst/>
          </a:prstGeom>
        </p:spPr>
      </p:pic>
    </p:spTree>
    <p:extLst>
      <p:ext uri="{BB962C8B-B14F-4D97-AF65-F5344CB8AC3E}">
        <p14:creationId xmlns:p14="http://schemas.microsoft.com/office/powerpoint/2010/main" val="6872206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9F59343-6509-4C5C-90E4-56FC79F68E37}"/>
              </a:ext>
            </a:extLst>
          </p:cNvPr>
          <p:cNvSpPr txBox="1">
            <a:spLocks/>
          </p:cNvSpPr>
          <p:nvPr/>
        </p:nvSpPr>
        <p:spPr>
          <a:xfrm>
            <a:off x="543512" y="715470"/>
            <a:ext cx="8143239" cy="71291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Tx/>
              <a:buFontTx/>
            </a:pPr>
            <a:r>
              <a:rPr lang="en-US" sz="2800" b="1" dirty="0"/>
              <a:t>Monthly and Weekly Trend</a:t>
            </a:r>
            <a:endParaRPr lang="en-US" b="1" dirty="0"/>
          </a:p>
        </p:txBody>
      </p:sp>
      <p:pic>
        <p:nvPicPr>
          <p:cNvPr id="5" name="Picture 8" descr="A close up of a map&#10;&#10;Description generated with high confidence">
            <a:extLst>
              <a:ext uri="{FF2B5EF4-FFF2-40B4-BE49-F238E27FC236}">
                <a16:creationId xmlns:a16="http://schemas.microsoft.com/office/drawing/2014/main" id="{BC1105C5-B1EC-47DF-9423-A0EE443F1376}"/>
              </a:ext>
            </a:extLst>
          </p:cNvPr>
          <p:cNvPicPr>
            <a:picLocks noChangeAspect="1"/>
          </p:cNvPicPr>
          <p:nvPr/>
        </p:nvPicPr>
        <p:blipFill>
          <a:blip r:embed="rId2"/>
          <a:stretch>
            <a:fillRect/>
          </a:stretch>
        </p:blipFill>
        <p:spPr>
          <a:xfrm>
            <a:off x="468701" y="1999430"/>
            <a:ext cx="7804030" cy="4943858"/>
          </a:xfrm>
          <a:prstGeom prst="rect">
            <a:avLst/>
          </a:prstGeom>
        </p:spPr>
      </p:pic>
      <p:pic>
        <p:nvPicPr>
          <p:cNvPr id="7" name="Picture 10">
            <a:extLst>
              <a:ext uri="{FF2B5EF4-FFF2-40B4-BE49-F238E27FC236}">
                <a16:creationId xmlns:a16="http://schemas.microsoft.com/office/drawing/2014/main" id="{5646911B-7E73-48B3-B536-9B6C7F61FBE0}"/>
              </a:ext>
            </a:extLst>
          </p:cNvPr>
          <p:cNvPicPr>
            <a:picLocks noChangeAspect="1"/>
          </p:cNvPicPr>
          <p:nvPr/>
        </p:nvPicPr>
        <p:blipFill>
          <a:blip r:embed="rId3"/>
          <a:stretch>
            <a:fillRect/>
          </a:stretch>
        </p:blipFill>
        <p:spPr>
          <a:xfrm>
            <a:off x="713117" y="1382718"/>
            <a:ext cx="6668218" cy="426338"/>
          </a:xfrm>
          <a:prstGeom prst="rect">
            <a:avLst/>
          </a:prstGeom>
        </p:spPr>
      </p:pic>
    </p:spTree>
    <p:extLst>
      <p:ext uri="{BB962C8B-B14F-4D97-AF65-F5344CB8AC3E}">
        <p14:creationId xmlns:p14="http://schemas.microsoft.com/office/powerpoint/2010/main" val="32552234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C67B88A-4C2F-43D1-842C-F8EC2E70EA3A}"/>
              </a:ext>
            </a:extLst>
          </p:cNvPr>
          <p:cNvSpPr txBox="1">
            <a:spLocks/>
          </p:cNvSpPr>
          <p:nvPr/>
        </p:nvSpPr>
        <p:spPr>
          <a:xfrm>
            <a:off x="284720" y="830490"/>
            <a:ext cx="8143239" cy="4684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Tx/>
              <a:buFontTx/>
            </a:pPr>
            <a:r>
              <a:rPr lang="en-US" sz="2400"/>
              <a:t>Find the points and dates where there is change in trend</a:t>
            </a:r>
          </a:p>
        </p:txBody>
      </p:sp>
      <p:pic>
        <p:nvPicPr>
          <p:cNvPr id="5" name="Picture 4" descr="A close up of a map&#10;&#10;Description generated with very high confidence">
            <a:extLst>
              <a:ext uri="{FF2B5EF4-FFF2-40B4-BE49-F238E27FC236}">
                <a16:creationId xmlns:a16="http://schemas.microsoft.com/office/drawing/2014/main" id="{DFC52857-5BB6-445E-BB95-D28C02C27502}"/>
              </a:ext>
            </a:extLst>
          </p:cNvPr>
          <p:cNvPicPr>
            <a:picLocks noChangeAspect="1"/>
          </p:cNvPicPr>
          <p:nvPr/>
        </p:nvPicPr>
        <p:blipFill>
          <a:blip r:embed="rId2"/>
          <a:stretch>
            <a:fillRect/>
          </a:stretch>
        </p:blipFill>
        <p:spPr>
          <a:xfrm>
            <a:off x="281797" y="1484523"/>
            <a:ext cx="8609161" cy="5470462"/>
          </a:xfrm>
          <a:prstGeom prst="rect">
            <a:avLst/>
          </a:prstGeom>
        </p:spPr>
      </p:pic>
    </p:spTree>
    <p:extLst>
      <p:ext uri="{BB962C8B-B14F-4D97-AF65-F5344CB8AC3E}">
        <p14:creationId xmlns:p14="http://schemas.microsoft.com/office/powerpoint/2010/main" val="4221756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51594-1CAD-BF46-B40B-B34C6F4C2FA3}"/>
              </a:ext>
            </a:extLst>
          </p:cNvPr>
          <p:cNvSpPr>
            <a:spLocks noGrp="1"/>
          </p:cNvSpPr>
          <p:nvPr>
            <p:ph type="title"/>
          </p:nvPr>
        </p:nvSpPr>
        <p:spPr>
          <a:xfrm>
            <a:off x="1280554" y="1053250"/>
            <a:ext cx="6362502" cy="1069270"/>
          </a:xfrm>
          <a:solidFill>
            <a:srgbClr val="FFFFFF"/>
          </a:solidFill>
          <a:ln w="31750" cap="sq">
            <a:solidFill>
              <a:srgbClr val="5E5E52"/>
            </a:solidFill>
            <a:miter lim="800000"/>
          </a:ln>
        </p:spPr>
        <p:txBody>
          <a:bodyPr vert="horz" lIns="91440" tIns="45720" rIns="91440" bIns="45720" rtlCol="0" anchor="ctr">
            <a:normAutofit/>
          </a:bodyPr>
          <a:lstStyle/>
          <a:p>
            <a:pPr algn="ctr">
              <a:spcBef>
                <a:spcPct val="0"/>
              </a:spcBef>
            </a:pPr>
            <a:r>
              <a:rPr lang="en-US" sz="2200" kern="1200">
                <a:solidFill>
                  <a:srgbClr val="262626"/>
                </a:solidFill>
                <a:latin typeface="+mj-lt"/>
                <a:ea typeface="+mj-ea"/>
                <a:cs typeface="+mj-cs"/>
              </a:rPr>
              <a:t> Data Analysis(Tracking India's Coronavirus Spread</a:t>
            </a:r>
            <a:r>
              <a:rPr lang="en-US" sz="2200">
                <a:solidFill>
                  <a:srgbClr val="262626"/>
                </a:solidFill>
                <a:latin typeface="+mj-lt"/>
                <a:ea typeface="+mj-ea"/>
                <a:cs typeface="+mj-cs"/>
              </a:rPr>
              <a:t>)</a:t>
            </a:r>
            <a:r>
              <a:rPr lang="en-US" sz="2200" kern="1200">
                <a:solidFill>
                  <a:srgbClr val="262626"/>
                </a:solidFill>
                <a:latin typeface="+mj-lt"/>
                <a:ea typeface="+mj-ea"/>
                <a:cs typeface="+mj-cs"/>
              </a:rPr>
              <a:t> </a:t>
            </a:r>
          </a:p>
        </p:txBody>
      </p:sp>
      <p:sp>
        <p:nvSpPr>
          <p:cNvPr id="3" name="Text Placeholder 2">
            <a:extLst>
              <a:ext uri="{FF2B5EF4-FFF2-40B4-BE49-F238E27FC236}">
                <a16:creationId xmlns:a16="http://schemas.microsoft.com/office/drawing/2014/main" id="{862F6596-9953-5A49-9E4E-847D7E3E6B56}"/>
              </a:ext>
            </a:extLst>
          </p:cNvPr>
          <p:cNvSpPr>
            <a:spLocks noGrp="1"/>
          </p:cNvSpPr>
          <p:nvPr>
            <p:ph type="body" idx="1"/>
          </p:nvPr>
        </p:nvSpPr>
        <p:spPr>
          <a:xfrm>
            <a:off x="1673352" y="5542925"/>
            <a:ext cx="5797296" cy="768975"/>
          </a:xfrm>
        </p:spPr>
        <p:txBody>
          <a:bodyPr vert="horz" lIns="91440" tIns="45720" rIns="91440" bIns="45720" rtlCol="0">
            <a:normAutofit/>
          </a:bodyPr>
          <a:lstStyle/>
          <a:p>
            <a:pPr algn="ctr">
              <a:spcAft>
                <a:spcPts val="600"/>
              </a:spcAft>
              <a:buFont typeface="Arial" panose="020B0604020202020204" pitchFamily="34" charset="0"/>
              <a:buChar char="•"/>
            </a:pPr>
            <a:endParaRPr lang="en-US" sz="1600" b="1">
              <a:solidFill>
                <a:schemeClr val="bg1"/>
              </a:solidFill>
              <a:latin typeface="+mn-lt"/>
              <a:ea typeface="+mn-ea"/>
              <a:cs typeface="+mn-cs"/>
            </a:endParaRPr>
          </a:p>
          <a:p>
            <a:pPr algn="ctr">
              <a:spcAft>
                <a:spcPts val="600"/>
              </a:spcAft>
              <a:buFont typeface="Arial" panose="020B0604020202020204" pitchFamily="34" charset="0"/>
              <a:buChar char="•"/>
            </a:pPr>
            <a:endParaRPr lang="en-US" sz="1600">
              <a:solidFill>
                <a:schemeClr val="bg1"/>
              </a:solidFill>
              <a:latin typeface="+mn-lt"/>
              <a:ea typeface="+mn-ea"/>
              <a:cs typeface="+mn-cs"/>
            </a:endParaRPr>
          </a:p>
        </p:txBody>
      </p:sp>
      <p:pic>
        <p:nvPicPr>
          <p:cNvPr id="4" name="Picture 3">
            <a:extLst>
              <a:ext uri="{FF2B5EF4-FFF2-40B4-BE49-F238E27FC236}">
                <a16:creationId xmlns:a16="http://schemas.microsoft.com/office/drawing/2014/main" id="{4B5A408E-4EC6-EA4F-AA2D-EF0934FFA814}"/>
              </a:ext>
            </a:extLst>
          </p:cNvPr>
          <p:cNvPicPr>
            <a:picLocks noChangeAspect="1"/>
          </p:cNvPicPr>
          <p:nvPr/>
        </p:nvPicPr>
        <p:blipFill>
          <a:blip r:embed="rId2"/>
          <a:stretch>
            <a:fillRect/>
          </a:stretch>
        </p:blipFill>
        <p:spPr>
          <a:xfrm>
            <a:off x="620042" y="2801131"/>
            <a:ext cx="7687098" cy="2690484"/>
          </a:xfrm>
          <a:prstGeom prst="rect">
            <a:avLst/>
          </a:prstGeom>
        </p:spPr>
      </p:pic>
    </p:spTree>
    <p:extLst>
      <p:ext uri="{BB962C8B-B14F-4D97-AF65-F5344CB8AC3E}">
        <p14:creationId xmlns:p14="http://schemas.microsoft.com/office/powerpoint/2010/main" val="13782426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4CB9-2136-5C4C-AF2A-3808A571011A}"/>
              </a:ext>
            </a:extLst>
          </p:cNvPr>
          <p:cNvSpPr>
            <a:spLocks noGrp="1"/>
          </p:cNvSpPr>
          <p:nvPr>
            <p:ph type="title"/>
          </p:nvPr>
        </p:nvSpPr>
        <p:spPr>
          <a:xfrm>
            <a:off x="900260" y="817717"/>
            <a:ext cx="6969213" cy="1492641"/>
          </a:xfrm>
        </p:spPr>
        <p:txBody>
          <a:bodyPr vert="horz" lIns="91440" tIns="45720" rIns="91440" bIns="45720" rtlCol="0" anchor="ctr">
            <a:normAutofit fontScale="90000"/>
          </a:bodyPr>
          <a:lstStyle/>
          <a:p>
            <a:pPr algn="ctr">
              <a:spcBef>
                <a:spcPct val="0"/>
              </a:spcBef>
            </a:pPr>
            <a:r>
              <a:rPr lang="en-US" sz="3100" i="0" kern="1200" cap="all">
                <a:solidFill>
                  <a:schemeClr val="tx1"/>
                </a:solidFill>
                <a:effectLst/>
                <a:latin typeface="+mj-lt"/>
                <a:ea typeface="+mj-ea"/>
                <a:cs typeface="+mj-cs"/>
              </a:rPr>
              <a:t>Analyzing the present condition in India</a:t>
            </a:r>
            <a:br>
              <a:rPr lang="en-US" sz="3100" i="0" kern="1200" cap="all">
                <a:solidFill>
                  <a:schemeClr val="tx1"/>
                </a:solidFill>
                <a:effectLst/>
                <a:latin typeface="+mj-lt"/>
                <a:ea typeface="+mj-ea"/>
                <a:cs typeface="+mj-cs"/>
              </a:rPr>
            </a:br>
            <a:endParaRPr lang="en-US" sz="3100" i="0" kern="1200" cap="all">
              <a:solidFill>
                <a:schemeClr val="tx1"/>
              </a:solidFill>
              <a:effectLst/>
              <a:latin typeface="+mj-lt"/>
              <a:ea typeface="+mj-ea"/>
              <a:cs typeface="Arial"/>
            </a:endParaRPr>
          </a:p>
        </p:txBody>
      </p:sp>
      <p:sp>
        <p:nvSpPr>
          <p:cNvPr id="3" name="Text Placeholder 2">
            <a:extLst>
              <a:ext uri="{FF2B5EF4-FFF2-40B4-BE49-F238E27FC236}">
                <a16:creationId xmlns:a16="http://schemas.microsoft.com/office/drawing/2014/main" id="{F50EFC74-CE4A-B54B-8DFD-682310B5A8A0}"/>
              </a:ext>
            </a:extLst>
          </p:cNvPr>
          <p:cNvSpPr>
            <a:spLocks noGrp="1"/>
          </p:cNvSpPr>
          <p:nvPr>
            <p:ph type="body" idx="1"/>
          </p:nvPr>
        </p:nvSpPr>
        <p:spPr>
          <a:xfrm>
            <a:off x="719299" y="1882945"/>
            <a:ext cx="7983205" cy="3858768"/>
          </a:xfrm>
        </p:spPr>
        <p:txBody>
          <a:bodyPr vert="horz" lIns="91440" tIns="45720" rIns="91440" bIns="45720" rtlCol="0" anchor="ctr">
            <a:normAutofit/>
          </a:bodyPr>
          <a:lstStyle/>
          <a:p>
            <a:pPr marL="228600">
              <a:lnSpc>
                <a:spcPct val="110000"/>
              </a:lnSpc>
              <a:spcAft>
                <a:spcPts val="600"/>
              </a:spcAft>
              <a:buSzPct val="100000"/>
              <a:buFont typeface="Arial" panose="020B0604020202020204" pitchFamily="34" charset="0"/>
              <a:buChar char="•"/>
            </a:pPr>
            <a:r>
              <a:rPr lang="en-US" sz="1800" dirty="0">
                <a:solidFill>
                  <a:srgbClr val="000000"/>
                </a:solidFill>
                <a:latin typeface="+mn-lt"/>
                <a:ea typeface="+mn-ea"/>
                <a:cs typeface="+mn-cs"/>
              </a:rPr>
              <a:t>The first </a:t>
            </a:r>
            <a:r>
              <a:rPr lang="en-US" sz="1800" b="1" dirty="0">
                <a:solidFill>
                  <a:srgbClr val="000000"/>
                </a:solidFill>
                <a:latin typeface="+mn-lt"/>
                <a:ea typeface="+mn-ea"/>
                <a:cs typeface="+mn-cs"/>
              </a:rPr>
              <a:t>COVID-19</a:t>
            </a:r>
            <a:r>
              <a:rPr lang="en-US" sz="1800" dirty="0">
                <a:solidFill>
                  <a:srgbClr val="000000"/>
                </a:solidFill>
                <a:latin typeface="+mn-lt"/>
                <a:ea typeface="+mn-ea"/>
                <a:cs typeface="+mn-cs"/>
              </a:rPr>
              <a:t> case was reported on 30 January with a student who arrived in </a:t>
            </a:r>
            <a:r>
              <a:rPr lang="en-US" sz="1800" b="1" dirty="0">
                <a:solidFill>
                  <a:srgbClr val="000000"/>
                </a:solidFill>
                <a:latin typeface="+mn-lt"/>
                <a:ea typeface="+mn-ea"/>
                <a:cs typeface="+mn-cs"/>
              </a:rPr>
              <a:t>Kerala</a:t>
            </a:r>
            <a:r>
              <a:rPr lang="en-US" sz="1800" dirty="0">
                <a:solidFill>
                  <a:srgbClr val="000000"/>
                </a:solidFill>
                <a:latin typeface="+mn-lt"/>
                <a:ea typeface="+mn-ea"/>
                <a:cs typeface="+mn-cs"/>
              </a:rPr>
              <a:t> state from Wuhan</a:t>
            </a:r>
            <a:endParaRPr lang="en-US" sz="1800" b="1" dirty="0">
              <a:solidFill>
                <a:srgbClr val="000000"/>
              </a:solidFill>
              <a:latin typeface="+mn-lt"/>
              <a:ea typeface="+mn-ea"/>
              <a:cs typeface="+mn-cs"/>
            </a:endParaRPr>
          </a:p>
          <a:p>
            <a:pPr marL="228600" defTabSz="914400">
              <a:lnSpc>
                <a:spcPct val="110000"/>
              </a:lnSpc>
              <a:spcAft>
                <a:spcPts val="600"/>
              </a:spcAft>
              <a:buSzPct val="100000"/>
              <a:buFont typeface="Arial" panose="020B0604020202020204" pitchFamily="34" charset="0"/>
              <a:buChar char="•"/>
            </a:pPr>
            <a:r>
              <a:rPr lang="en-US" sz="1800" dirty="0">
                <a:solidFill>
                  <a:srgbClr val="000000"/>
                </a:solidFill>
                <a:latin typeface="+mn-lt"/>
                <a:ea typeface="+mn-ea"/>
                <a:cs typeface="+mn-cs"/>
              </a:rPr>
              <a:t>Then 2 more cases were reported in the next 2 days in Kerala again</a:t>
            </a:r>
            <a:endParaRPr lang="en-US" sz="1800" dirty="0">
              <a:solidFill>
                <a:srgbClr val="000000"/>
              </a:solidFill>
              <a:latin typeface="+mn-lt"/>
              <a:ea typeface="+mn-ea"/>
              <a:cs typeface="Arial"/>
            </a:endParaRPr>
          </a:p>
          <a:p>
            <a:pPr marL="228600" defTabSz="914400">
              <a:lnSpc>
                <a:spcPct val="110000"/>
              </a:lnSpc>
              <a:spcAft>
                <a:spcPts val="600"/>
              </a:spcAft>
              <a:buSzPct val="100000"/>
              <a:buFont typeface="Arial" panose="020B0604020202020204" pitchFamily="34" charset="0"/>
              <a:buChar char="•"/>
            </a:pPr>
            <a:r>
              <a:rPr lang="en-US" sz="1800" dirty="0">
                <a:solidFill>
                  <a:srgbClr val="000000"/>
                </a:solidFill>
                <a:latin typeface="+mn-lt"/>
                <a:ea typeface="+mn-ea"/>
                <a:cs typeface="+mn-cs"/>
              </a:rPr>
              <a:t>No new cases was reported in India for a month, </a:t>
            </a:r>
          </a:p>
          <a:p>
            <a:pPr marL="228600" defTabSz="914400">
              <a:lnSpc>
                <a:spcPct val="110000"/>
              </a:lnSpc>
              <a:spcAft>
                <a:spcPts val="600"/>
              </a:spcAft>
              <a:buSzPct val="100000"/>
              <a:buFont typeface="Arial" panose="020B0604020202020204" pitchFamily="34" charset="0"/>
              <a:buChar char="•"/>
            </a:pPr>
            <a:r>
              <a:rPr lang="en-US" sz="1800" dirty="0">
                <a:solidFill>
                  <a:srgbClr val="000000"/>
                </a:solidFill>
                <a:latin typeface="+mn-lt"/>
                <a:ea typeface="+mn-ea"/>
                <a:cs typeface="+mn-cs"/>
              </a:rPr>
              <a:t>On 8th March, five new cases of corona virus in Kerala were again reported </a:t>
            </a:r>
          </a:p>
          <a:p>
            <a:pPr marL="228600" defTabSz="914400">
              <a:lnSpc>
                <a:spcPct val="110000"/>
              </a:lnSpc>
              <a:spcAft>
                <a:spcPts val="600"/>
              </a:spcAft>
              <a:buSzPct val="100000"/>
              <a:buFont typeface="Arial" panose="020B0604020202020204" pitchFamily="34" charset="0"/>
              <a:buChar char="•"/>
            </a:pPr>
            <a:r>
              <a:rPr lang="en-US" sz="1800" dirty="0">
                <a:solidFill>
                  <a:srgbClr val="000000"/>
                </a:solidFill>
                <a:latin typeface="+mn-lt"/>
                <a:ea typeface="+mn-ea"/>
                <a:cs typeface="+mn-cs"/>
              </a:rPr>
              <a:t>Since then the cases have been rising</a:t>
            </a:r>
            <a:endParaRPr lang="en-US" sz="1800" dirty="0">
              <a:solidFill>
                <a:srgbClr val="000000"/>
              </a:solidFill>
              <a:latin typeface="+mn-lt"/>
              <a:ea typeface="+mn-ea"/>
              <a:cs typeface="Arial"/>
            </a:endParaRPr>
          </a:p>
        </p:txBody>
      </p:sp>
    </p:spTree>
    <p:extLst>
      <p:ext uri="{BB962C8B-B14F-4D97-AF65-F5344CB8AC3E}">
        <p14:creationId xmlns:p14="http://schemas.microsoft.com/office/powerpoint/2010/main" val="16894034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E5D98-04FF-9340-842A-49CFDA9596B8}"/>
              </a:ext>
            </a:extLst>
          </p:cNvPr>
          <p:cNvSpPr>
            <a:spLocks noGrp="1"/>
          </p:cNvSpPr>
          <p:nvPr>
            <p:ph type="title"/>
          </p:nvPr>
        </p:nvSpPr>
        <p:spPr>
          <a:xfrm>
            <a:off x="1450547" y="489743"/>
            <a:ext cx="5601368" cy="1868760"/>
          </a:xfrm>
        </p:spPr>
        <p:txBody>
          <a:bodyPr vert="horz" lIns="91440" tIns="45720" rIns="91440" bIns="0" rtlCol="0" anchor="b">
            <a:normAutofit/>
          </a:bodyPr>
          <a:lstStyle/>
          <a:p>
            <a:pPr algn="ctr" defTabSz="914400">
              <a:spcBef>
                <a:spcPct val="0"/>
              </a:spcBef>
            </a:pPr>
            <a:r>
              <a:rPr lang="en-US" sz="2800">
                <a:solidFill>
                  <a:schemeClr val="tx1"/>
                </a:solidFill>
                <a:latin typeface="+mj-lt"/>
                <a:ea typeface="+mj-ea"/>
                <a:cs typeface="+mj-cs"/>
              </a:rPr>
              <a:t>Distribution of Cases in India by Nationality</a:t>
            </a:r>
            <a:br>
              <a:rPr lang="en-US" sz="2800">
                <a:solidFill>
                  <a:schemeClr val="tx1"/>
                </a:solidFill>
                <a:latin typeface="+mj-lt"/>
                <a:ea typeface="+mj-ea"/>
                <a:cs typeface="+mj-cs"/>
              </a:rPr>
            </a:br>
            <a:endParaRPr lang="en-US" sz="280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4493858C-9E96-CA47-A3F7-B9A57311936F}"/>
              </a:ext>
            </a:extLst>
          </p:cNvPr>
          <p:cNvPicPr>
            <a:picLocks noChangeAspect="1"/>
          </p:cNvPicPr>
          <p:nvPr/>
        </p:nvPicPr>
        <p:blipFill rotWithShape="1">
          <a:blip r:embed="rId2"/>
          <a:srcRect l="1349" r="37406" b="2"/>
          <a:stretch/>
        </p:blipFill>
        <p:spPr>
          <a:xfrm>
            <a:off x="547361" y="2274843"/>
            <a:ext cx="4712189" cy="3866172"/>
          </a:xfrm>
          <a:prstGeom prst="rect">
            <a:avLst/>
          </a:prstGeom>
        </p:spPr>
      </p:pic>
      <p:pic>
        <p:nvPicPr>
          <p:cNvPr id="3" name="Picture 3" descr="A screenshot of a cell phone&#10;&#10;Description generated with high confidence">
            <a:extLst>
              <a:ext uri="{FF2B5EF4-FFF2-40B4-BE49-F238E27FC236}">
                <a16:creationId xmlns:a16="http://schemas.microsoft.com/office/drawing/2014/main" id="{B149974D-6600-4FBB-976D-00EFC75C1391}"/>
              </a:ext>
            </a:extLst>
          </p:cNvPr>
          <p:cNvPicPr>
            <a:picLocks noChangeAspect="1"/>
          </p:cNvPicPr>
          <p:nvPr/>
        </p:nvPicPr>
        <p:blipFill>
          <a:blip r:embed="rId3"/>
          <a:stretch>
            <a:fillRect/>
          </a:stretch>
        </p:blipFill>
        <p:spPr>
          <a:xfrm>
            <a:off x="5085761" y="3216969"/>
            <a:ext cx="2743200" cy="1385596"/>
          </a:xfrm>
          <a:prstGeom prst="rect">
            <a:avLst/>
          </a:prstGeom>
        </p:spPr>
      </p:pic>
    </p:spTree>
    <p:extLst>
      <p:ext uri="{BB962C8B-B14F-4D97-AF65-F5344CB8AC3E}">
        <p14:creationId xmlns:p14="http://schemas.microsoft.com/office/powerpoint/2010/main" val="24345498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7B81D-1760-F44F-9228-E400177C1E0A}"/>
              </a:ext>
            </a:extLst>
          </p:cNvPr>
          <p:cNvSpPr>
            <a:spLocks noGrp="1"/>
          </p:cNvSpPr>
          <p:nvPr>
            <p:ph type="title"/>
          </p:nvPr>
        </p:nvSpPr>
        <p:spPr>
          <a:xfrm>
            <a:off x="2709775" y="334325"/>
            <a:ext cx="4248397" cy="1680224"/>
          </a:xfrm>
        </p:spPr>
        <p:txBody>
          <a:bodyPr vert="horz" lIns="91440" tIns="45720" rIns="91440" bIns="0" rtlCol="0" anchor="b">
            <a:normAutofit/>
          </a:bodyPr>
          <a:lstStyle/>
          <a:p>
            <a:pPr algn="ctr">
              <a:spcBef>
                <a:spcPct val="0"/>
              </a:spcBef>
            </a:pPr>
            <a:r>
              <a:rPr lang="en-US" sz="2800">
                <a:solidFill>
                  <a:schemeClr val="tx1"/>
                </a:solidFill>
                <a:latin typeface="+mj-lt"/>
                <a:ea typeface="+mj-ea"/>
                <a:cs typeface="+mj-cs"/>
              </a:rPr>
              <a:t> State Wise Distribution</a:t>
            </a:r>
            <a:br>
              <a:rPr lang="en-US" sz="2800">
                <a:latin typeface="+mj-lt"/>
                <a:ea typeface="+mj-ea"/>
                <a:cs typeface="+mj-cs"/>
              </a:rPr>
            </a:br>
            <a:endParaRPr lang="en-US" sz="2800">
              <a:solidFill>
                <a:schemeClr val="tx1"/>
              </a:solidFill>
              <a:latin typeface="+mj-lt"/>
              <a:ea typeface="+mj-ea"/>
              <a:cs typeface="Arial"/>
            </a:endParaRPr>
          </a:p>
        </p:txBody>
      </p:sp>
      <p:pic>
        <p:nvPicPr>
          <p:cNvPr id="5" name="Picture 4">
            <a:extLst>
              <a:ext uri="{FF2B5EF4-FFF2-40B4-BE49-F238E27FC236}">
                <a16:creationId xmlns:a16="http://schemas.microsoft.com/office/drawing/2014/main" id="{7B08261C-DB85-F24F-913C-782AF1FEBECD}"/>
              </a:ext>
            </a:extLst>
          </p:cNvPr>
          <p:cNvPicPr>
            <a:picLocks noChangeAspect="1"/>
          </p:cNvPicPr>
          <p:nvPr/>
        </p:nvPicPr>
        <p:blipFill>
          <a:blip r:embed="rId2"/>
          <a:stretch>
            <a:fillRect/>
          </a:stretch>
        </p:blipFill>
        <p:spPr>
          <a:xfrm>
            <a:off x="1731183" y="1860224"/>
            <a:ext cx="6187764" cy="4454450"/>
          </a:xfrm>
          <a:prstGeom prst="rect">
            <a:avLst/>
          </a:prstGeom>
        </p:spPr>
      </p:pic>
    </p:spTree>
    <p:extLst>
      <p:ext uri="{BB962C8B-B14F-4D97-AF65-F5344CB8AC3E}">
        <p14:creationId xmlns:p14="http://schemas.microsoft.com/office/powerpoint/2010/main" val="28014878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F8F83-2DFD-A349-AC93-18CE384308AB}"/>
              </a:ext>
            </a:extLst>
          </p:cNvPr>
          <p:cNvSpPr>
            <a:spLocks noGrp="1"/>
          </p:cNvSpPr>
          <p:nvPr>
            <p:ph type="title"/>
          </p:nvPr>
        </p:nvSpPr>
        <p:spPr>
          <a:xfrm>
            <a:off x="1032123" y="1011909"/>
            <a:ext cx="7202456" cy="1049235"/>
          </a:xfrm>
        </p:spPr>
        <p:txBody>
          <a:bodyPr spcFirstLastPara="1" vert="horz" wrap="square" lIns="91440" tIns="45720" rIns="91440" bIns="45720" rtlCol="0" anchor="t" anchorCtr="0">
            <a:noAutofit/>
          </a:bodyPr>
          <a:lstStyle/>
          <a:p>
            <a:pPr algn="ctr" defTabSz="914400">
              <a:spcBef>
                <a:spcPct val="0"/>
              </a:spcBef>
            </a:pPr>
            <a:r>
              <a:rPr lang="en-US" sz="2400">
                <a:solidFill>
                  <a:schemeClr val="tx1"/>
                </a:solidFill>
                <a:latin typeface="+mj-lt"/>
                <a:ea typeface="+mj-ea"/>
                <a:cs typeface="+mj-cs"/>
              </a:rPr>
              <a:t>Bar Diagram of Total Active Cases(State wise) </a:t>
            </a:r>
            <a:br>
              <a:rPr lang="en-US" sz="2400">
                <a:latin typeface="+mj-lt"/>
                <a:ea typeface="+mj-ea"/>
                <a:cs typeface="+mj-cs"/>
              </a:rPr>
            </a:br>
            <a:endParaRPr lang="en-US" sz="2400">
              <a:solidFill>
                <a:schemeClr val="tx1"/>
              </a:solidFill>
              <a:latin typeface="+mj-lt"/>
              <a:ea typeface="+mj-ea"/>
              <a:cs typeface="Arial"/>
            </a:endParaRPr>
          </a:p>
        </p:txBody>
      </p:sp>
      <p:pic>
        <p:nvPicPr>
          <p:cNvPr id="4" name="Picture 3">
            <a:extLst>
              <a:ext uri="{FF2B5EF4-FFF2-40B4-BE49-F238E27FC236}">
                <a16:creationId xmlns:a16="http://schemas.microsoft.com/office/drawing/2014/main" id="{306220D0-231D-7C4D-B991-47604E6DCA32}"/>
              </a:ext>
            </a:extLst>
          </p:cNvPr>
          <p:cNvPicPr>
            <a:picLocks noChangeAspect="1"/>
          </p:cNvPicPr>
          <p:nvPr/>
        </p:nvPicPr>
        <p:blipFill>
          <a:blip r:embed="rId2"/>
          <a:stretch>
            <a:fillRect/>
          </a:stretch>
        </p:blipFill>
        <p:spPr>
          <a:xfrm>
            <a:off x="1231209" y="2157246"/>
            <a:ext cx="7651234" cy="3865392"/>
          </a:xfrm>
          <a:prstGeom prst="rect">
            <a:avLst/>
          </a:prstGeom>
        </p:spPr>
      </p:pic>
    </p:spTree>
    <p:extLst>
      <p:ext uri="{BB962C8B-B14F-4D97-AF65-F5344CB8AC3E}">
        <p14:creationId xmlns:p14="http://schemas.microsoft.com/office/powerpoint/2010/main" val="10560732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62B50-11E5-604B-AC67-072A1DB1E1AE}"/>
              </a:ext>
            </a:extLst>
          </p:cNvPr>
          <p:cNvSpPr>
            <a:spLocks noGrp="1"/>
          </p:cNvSpPr>
          <p:nvPr>
            <p:ph type="title"/>
          </p:nvPr>
        </p:nvSpPr>
        <p:spPr>
          <a:xfrm>
            <a:off x="1256904" y="1331099"/>
            <a:ext cx="6685193" cy="558063"/>
          </a:xfrm>
        </p:spPr>
        <p:txBody>
          <a:bodyPr vert="horz" lIns="91440" tIns="45720" rIns="91440" bIns="0" rtlCol="0" anchor="b">
            <a:normAutofit fontScale="90000"/>
          </a:bodyPr>
          <a:lstStyle/>
          <a:p>
            <a:pPr algn="ctr">
              <a:spcBef>
                <a:spcPct val="0"/>
              </a:spcBef>
            </a:pPr>
            <a:r>
              <a:rPr lang="en-US" sz="1700">
                <a:solidFill>
                  <a:schemeClr val="tx1"/>
                </a:solidFill>
                <a:latin typeface="+mj-lt"/>
                <a:ea typeface="+mj-ea"/>
                <a:cs typeface="+mj-cs"/>
              </a:rPr>
              <a:t> </a:t>
            </a:r>
            <a:r>
              <a:rPr lang="en-US" sz="2400">
                <a:solidFill>
                  <a:schemeClr val="tx1"/>
                </a:solidFill>
                <a:latin typeface="+mj-lt"/>
                <a:ea typeface="+mj-ea"/>
                <a:cs typeface="+mj-cs"/>
              </a:rPr>
              <a:t>India vs Foreign Cases (State wise Bar Diagram)</a:t>
            </a:r>
            <a:br>
              <a:rPr lang="en-US" sz="2400">
                <a:latin typeface="+mj-lt"/>
                <a:ea typeface="+mj-ea"/>
                <a:cs typeface="+mj-cs"/>
              </a:rPr>
            </a:br>
            <a:endParaRPr lang="en-US" sz="2400">
              <a:solidFill>
                <a:schemeClr val="tx1"/>
              </a:solidFill>
              <a:latin typeface="+mj-lt"/>
              <a:ea typeface="+mj-ea"/>
              <a:cs typeface="Arial"/>
            </a:endParaRPr>
          </a:p>
        </p:txBody>
      </p:sp>
      <p:pic>
        <p:nvPicPr>
          <p:cNvPr id="4" name="Picture 3">
            <a:extLst>
              <a:ext uri="{FF2B5EF4-FFF2-40B4-BE49-F238E27FC236}">
                <a16:creationId xmlns:a16="http://schemas.microsoft.com/office/drawing/2014/main" id="{A102D94D-A9CF-974B-BCF8-4FEB7391D2E3}"/>
              </a:ext>
            </a:extLst>
          </p:cNvPr>
          <p:cNvPicPr>
            <a:picLocks noChangeAspect="1"/>
          </p:cNvPicPr>
          <p:nvPr/>
        </p:nvPicPr>
        <p:blipFill>
          <a:blip r:embed="rId2"/>
          <a:stretch>
            <a:fillRect/>
          </a:stretch>
        </p:blipFill>
        <p:spPr>
          <a:xfrm>
            <a:off x="685087" y="2095833"/>
            <a:ext cx="3182185" cy="3436715"/>
          </a:xfrm>
          <a:prstGeom prst="rect">
            <a:avLst/>
          </a:prstGeom>
        </p:spPr>
      </p:pic>
      <p:pic>
        <p:nvPicPr>
          <p:cNvPr id="6" name="Picture 5">
            <a:extLst>
              <a:ext uri="{FF2B5EF4-FFF2-40B4-BE49-F238E27FC236}">
                <a16:creationId xmlns:a16="http://schemas.microsoft.com/office/drawing/2014/main" id="{A49543CB-C657-924D-88C7-DCD1DEBF9D87}"/>
              </a:ext>
            </a:extLst>
          </p:cNvPr>
          <p:cNvPicPr>
            <a:picLocks noChangeAspect="1"/>
          </p:cNvPicPr>
          <p:nvPr/>
        </p:nvPicPr>
        <p:blipFill>
          <a:blip r:embed="rId3"/>
          <a:stretch>
            <a:fillRect/>
          </a:stretch>
        </p:blipFill>
        <p:spPr>
          <a:xfrm>
            <a:off x="5038393" y="2142967"/>
            <a:ext cx="3143652" cy="3309453"/>
          </a:xfrm>
          <a:prstGeom prst="rect">
            <a:avLst/>
          </a:prstGeom>
        </p:spPr>
      </p:pic>
    </p:spTree>
    <p:extLst>
      <p:ext uri="{BB962C8B-B14F-4D97-AF65-F5344CB8AC3E}">
        <p14:creationId xmlns:p14="http://schemas.microsoft.com/office/powerpoint/2010/main" val="38898553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6EA82-2E4F-6C44-91C8-94D0FD3879C6}"/>
              </a:ext>
            </a:extLst>
          </p:cNvPr>
          <p:cNvSpPr>
            <a:spLocks noGrp="1"/>
          </p:cNvSpPr>
          <p:nvPr>
            <p:ph type="title"/>
          </p:nvPr>
        </p:nvSpPr>
        <p:spPr>
          <a:xfrm>
            <a:off x="477028" y="1314277"/>
            <a:ext cx="7594620" cy="551528"/>
          </a:xfrm>
        </p:spPr>
        <p:txBody>
          <a:bodyPr spcFirstLastPara="1" vert="horz" wrap="square" lIns="91440" tIns="45720" rIns="91440" bIns="0" rtlCol="0" anchor="b" anchorCtr="0">
            <a:noAutofit/>
          </a:bodyPr>
          <a:lstStyle/>
          <a:p>
            <a:pPr algn="ctr">
              <a:spcBef>
                <a:spcPct val="0"/>
              </a:spcBef>
            </a:pPr>
            <a:r>
              <a:rPr lang="en-US" sz="2400">
                <a:solidFill>
                  <a:schemeClr val="tx1"/>
                </a:solidFill>
                <a:latin typeface="+mj-lt"/>
                <a:ea typeface="+mj-ea"/>
                <a:cs typeface="+mj-cs"/>
              </a:rPr>
              <a:t>                   Visualizing the spread geographically </a:t>
            </a:r>
            <a:br>
              <a:rPr lang="en-US" sz="2400">
                <a:latin typeface="+mj-lt"/>
                <a:ea typeface="+mj-ea"/>
                <a:cs typeface="+mj-cs"/>
              </a:rPr>
            </a:br>
            <a:endParaRPr lang="en-US" sz="2400">
              <a:solidFill>
                <a:schemeClr val="tx1"/>
              </a:solidFill>
              <a:latin typeface="+mj-lt"/>
              <a:ea typeface="+mj-ea"/>
              <a:cs typeface="Arial"/>
            </a:endParaRPr>
          </a:p>
        </p:txBody>
      </p:sp>
      <p:pic>
        <p:nvPicPr>
          <p:cNvPr id="4" name="Picture 3">
            <a:extLst>
              <a:ext uri="{FF2B5EF4-FFF2-40B4-BE49-F238E27FC236}">
                <a16:creationId xmlns:a16="http://schemas.microsoft.com/office/drawing/2014/main" id="{17B1880A-0FE2-3F48-A144-DE41C78AFA34}"/>
              </a:ext>
            </a:extLst>
          </p:cNvPr>
          <p:cNvPicPr>
            <a:picLocks noChangeAspect="1"/>
          </p:cNvPicPr>
          <p:nvPr/>
        </p:nvPicPr>
        <p:blipFill>
          <a:blip r:embed="rId2"/>
          <a:stretch>
            <a:fillRect/>
          </a:stretch>
        </p:blipFill>
        <p:spPr>
          <a:xfrm>
            <a:off x="1646024" y="2118428"/>
            <a:ext cx="6670762" cy="4471029"/>
          </a:xfrm>
          <a:prstGeom prst="rect">
            <a:avLst/>
          </a:prstGeom>
        </p:spPr>
      </p:pic>
    </p:spTree>
    <p:extLst>
      <p:ext uri="{BB962C8B-B14F-4D97-AF65-F5344CB8AC3E}">
        <p14:creationId xmlns:p14="http://schemas.microsoft.com/office/powerpoint/2010/main" val="3393899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026C1-1E9F-4C25-B6C3-5D43F4531C4A}"/>
              </a:ext>
            </a:extLst>
          </p:cNvPr>
          <p:cNvSpPr>
            <a:spLocks noGrp="1"/>
          </p:cNvSpPr>
          <p:nvPr>
            <p:ph type="title"/>
          </p:nvPr>
        </p:nvSpPr>
        <p:spPr/>
        <p:txBody>
          <a:bodyPr/>
          <a:lstStyle/>
          <a:p>
            <a:r>
              <a:rPr lang="en-US" dirty="0"/>
              <a:t>Methodology</a:t>
            </a:r>
          </a:p>
        </p:txBody>
      </p:sp>
      <p:sp>
        <p:nvSpPr>
          <p:cNvPr id="3" name="Text Placeholder 2">
            <a:extLst>
              <a:ext uri="{FF2B5EF4-FFF2-40B4-BE49-F238E27FC236}">
                <a16:creationId xmlns:a16="http://schemas.microsoft.com/office/drawing/2014/main" id="{353B7DAE-0E4C-468D-942B-534514E112FC}"/>
              </a:ext>
            </a:extLst>
          </p:cNvPr>
          <p:cNvSpPr>
            <a:spLocks noGrp="1"/>
          </p:cNvSpPr>
          <p:nvPr>
            <p:ph type="body" idx="1"/>
          </p:nvPr>
        </p:nvSpPr>
        <p:spPr/>
        <p:txBody>
          <a:bodyPr/>
          <a:lstStyle/>
          <a:p>
            <a:pPr marL="342900" marR="0" lvl="0" indent="-342900" algn="just">
              <a:spcBef>
                <a:spcPts val="0"/>
              </a:spcBef>
              <a:spcAft>
                <a:spcPts val="0"/>
              </a:spcAft>
              <a:buClr>
                <a:srgbClr val="464646"/>
              </a:buClr>
              <a:buSzPts val="1400"/>
              <a:buFont typeface="Arial" panose="020B0604020202020204" pitchFamily="34" charset="0"/>
              <a:buChar char="•"/>
            </a:pPr>
            <a:r>
              <a:rPr lang="en-US" sz="1800" kern="0" dirty="0">
                <a:solidFill>
                  <a:schemeClr val="tx1"/>
                </a:solidFill>
                <a:effectLst/>
                <a:latin typeface="Calisto MT" panose="02040603050505030304" pitchFamily="18" charset="0"/>
                <a:ea typeface="Arial" panose="020B0604020202020204" pitchFamily="34" charset="0"/>
                <a:cs typeface="Times New Roman" panose="02020603050405020304" pitchFamily="18" charset="0"/>
              </a:rPr>
              <a:t>Confusion Matrix</a:t>
            </a:r>
          </a:p>
          <a:p>
            <a:pPr marL="342900" marR="0" lvl="0" indent="-342900" algn="just">
              <a:spcBef>
                <a:spcPts val="0"/>
              </a:spcBef>
              <a:spcAft>
                <a:spcPts val="0"/>
              </a:spcAft>
              <a:buClr>
                <a:srgbClr val="464646"/>
              </a:buClr>
              <a:buSzPts val="1400"/>
              <a:buFont typeface="Arial" panose="020B0604020202020204" pitchFamily="34" charset="0"/>
              <a:buChar char="•"/>
            </a:pPr>
            <a:r>
              <a:rPr lang="en-US" sz="1800" kern="0" dirty="0">
                <a:solidFill>
                  <a:schemeClr val="tx1"/>
                </a:solidFill>
                <a:effectLst/>
                <a:latin typeface="Calisto MT" panose="02040603050505030304" pitchFamily="18" charset="0"/>
                <a:ea typeface="Arial" panose="020B0604020202020204" pitchFamily="34" charset="0"/>
                <a:cs typeface="Times New Roman" panose="02020603050405020304" pitchFamily="18" charset="0"/>
              </a:rPr>
              <a:t> F1 Score </a:t>
            </a:r>
          </a:p>
          <a:p>
            <a:pPr marL="342900" marR="0" lvl="0" indent="-342900" algn="just">
              <a:spcBef>
                <a:spcPts val="0"/>
              </a:spcBef>
              <a:spcAft>
                <a:spcPts val="0"/>
              </a:spcAft>
              <a:buClr>
                <a:srgbClr val="464646"/>
              </a:buClr>
              <a:buSzPts val="1400"/>
              <a:buFont typeface="Arial" panose="020B0604020202020204" pitchFamily="34" charset="0"/>
              <a:buChar char="•"/>
            </a:pPr>
            <a:r>
              <a:rPr lang="en-US" sz="1800" kern="0" dirty="0">
                <a:solidFill>
                  <a:schemeClr val="tx1"/>
                </a:solidFill>
                <a:effectLst/>
                <a:latin typeface="Calisto MT" panose="02040603050505030304" pitchFamily="18" charset="0"/>
                <a:ea typeface="Arial" panose="020B0604020202020204" pitchFamily="34" charset="0"/>
                <a:cs typeface="Times New Roman" panose="02020603050405020304" pitchFamily="18" charset="0"/>
              </a:rPr>
              <a:t>F-beta score </a:t>
            </a:r>
          </a:p>
          <a:p>
            <a:pPr marL="342900" marR="0" lvl="0" indent="-342900" algn="just">
              <a:spcBef>
                <a:spcPts val="0"/>
              </a:spcBef>
              <a:spcAft>
                <a:spcPts val="0"/>
              </a:spcAft>
              <a:buClr>
                <a:srgbClr val="464646"/>
              </a:buClr>
              <a:buSzPts val="1400"/>
              <a:buFont typeface="Arial" panose="020B0604020202020204" pitchFamily="34" charset="0"/>
              <a:buChar char="•"/>
            </a:pPr>
            <a:r>
              <a:rPr lang="en-US" sz="1800" kern="0" dirty="0">
                <a:solidFill>
                  <a:schemeClr val="tx1"/>
                </a:solidFill>
                <a:effectLst/>
                <a:latin typeface="Calisto MT" panose="02040603050505030304" pitchFamily="18" charset="0"/>
                <a:ea typeface="Arial" panose="020B0604020202020204" pitchFamily="34" charset="0"/>
                <a:cs typeface="Times New Roman" panose="02020603050405020304" pitchFamily="18" charset="0"/>
              </a:rPr>
              <a:t>Precision-recall Curve </a:t>
            </a:r>
          </a:p>
          <a:p>
            <a:pPr marL="342900" marR="0" lvl="0" indent="-342900" algn="just">
              <a:spcBef>
                <a:spcPts val="0"/>
              </a:spcBef>
              <a:spcAft>
                <a:spcPts val="0"/>
              </a:spcAft>
              <a:buClr>
                <a:srgbClr val="464646"/>
              </a:buClr>
              <a:buSzPts val="1400"/>
              <a:buFont typeface="Arial" panose="020B0604020202020204" pitchFamily="34" charset="0"/>
              <a:buChar char="•"/>
            </a:pPr>
            <a:r>
              <a:rPr lang="en-US" sz="1800" kern="0" dirty="0">
                <a:solidFill>
                  <a:schemeClr val="tx1"/>
                </a:solidFill>
                <a:effectLst/>
                <a:latin typeface="Calisto MT" panose="02040603050505030304" pitchFamily="18" charset="0"/>
                <a:ea typeface="Arial" panose="020B0604020202020204" pitchFamily="34" charset="0"/>
                <a:cs typeface="Times New Roman" panose="02020603050405020304" pitchFamily="18" charset="0"/>
              </a:rPr>
              <a:t>Precision Score </a:t>
            </a:r>
          </a:p>
          <a:p>
            <a:pPr marL="342900" marR="0" lvl="0" indent="-342900" algn="just">
              <a:spcBef>
                <a:spcPts val="0"/>
              </a:spcBef>
              <a:spcAft>
                <a:spcPts val="0"/>
              </a:spcAft>
              <a:buClr>
                <a:srgbClr val="464646"/>
              </a:buClr>
              <a:buSzPts val="1400"/>
              <a:buFont typeface="Arial" panose="020B0604020202020204" pitchFamily="34" charset="0"/>
              <a:buChar char="•"/>
            </a:pPr>
            <a:r>
              <a:rPr lang="en-US" sz="1800" kern="0" dirty="0">
                <a:solidFill>
                  <a:schemeClr val="tx1"/>
                </a:solidFill>
                <a:effectLst/>
                <a:latin typeface="Calisto MT" panose="02040603050505030304" pitchFamily="18" charset="0"/>
                <a:ea typeface="Arial" panose="020B0604020202020204" pitchFamily="34" charset="0"/>
                <a:cs typeface="Times New Roman" panose="02020603050405020304" pitchFamily="18" charset="0"/>
              </a:rPr>
              <a:t>Random Forest Classifier </a:t>
            </a:r>
          </a:p>
          <a:p>
            <a:pPr marL="342900" marR="0" lvl="0" indent="-342900" algn="just">
              <a:spcBef>
                <a:spcPts val="0"/>
              </a:spcBef>
              <a:spcAft>
                <a:spcPts val="0"/>
              </a:spcAft>
              <a:buClr>
                <a:srgbClr val="464646"/>
              </a:buClr>
              <a:buSzPts val="1400"/>
              <a:buFont typeface="Arial" panose="020B0604020202020204" pitchFamily="34" charset="0"/>
              <a:buChar char="•"/>
            </a:pPr>
            <a:r>
              <a:rPr lang="en-US" sz="1800" kern="0" dirty="0">
                <a:solidFill>
                  <a:schemeClr val="tx1"/>
                </a:solidFill>
                <a:effectLst/>
                <a:latin typeface="Calisto MT" panose="02040603050505030304" pitchFamily="18" charset="0"/>
                <a:ea typeface="Arial" panose="020B0604020202020204" pitchFamily="34" charset="0"/>
                <a:cs typeface="Times New Roman" panose="02020603050405020304" pitchFamily="18" charset="0"/>
              </a:rPr>
              <a:t>Recall Score</a:t>
            </a:r>
          </a:p>
        </p:txBody>
      </p:sp>
    </p:spTree>
    <p:extLst>
      <p:ext uri="{BB962C8B-B14F-4D97-AF65-F5344CB8AC3E}">
        <p14:creationId xmlns:p14="http://schemas.microsoft.com/office/powerpoint/2010/main" val="32327964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699C0-7E5E-FA44-ABB9-D1A36D9977A1}"/>
              </a:ext>
            </a:extLst>
          </p:cNvPr>
          <p:cNvSpPr>
            <a:spLocks noGrp="1"/>
          </p:cNvSpPr>
          <p:nvPr>
            <p:ph type="title"/>
          </p:nvPr>
        </p:nvSpPr>
        <p:spPr>
          <a:xfrm>
            <a:off x="1249036" y="839954"/>
            <a:ext cx="6477804" cy="558063"/>
          </a:xfrm>
        </p:spPr>
        <p:txBody>
          <a:bodyPr vert="horz" lIns="91440" tIns="45720" rIns="91440" bIns="0" rtlCol="0" anchor="b">
            <a:normAutofit fontScale="90000"/>
          </a:bodyPr>
          <a:lstStyle/>
          <a:p>
            <a:pPr algn="ctr" defTabSz="914400">
              <a:spcBef>
                <a:spcPct val="0"/>
              </a:spcBef>
            </a:pPr>
            <a:r>
              <a:rPr lang="en-US" sz="2400">
                <a:solidFill>
                  <a:schemeClr val="tx1"/>
                </a:solidFill>
                <a:latin typeface="+mj-lt"/>
                <a:ea typeface="+mj-ea"/>
                <a:cs typeface="+mj-cs"/>
              </a:rPr>
              <a:t>Affected States/UT’s in India (First 128 Cases)</a:t>
            </a:r>
            <a:endParaRPr lang="en-US" sz="2400">
              <a:solidFill>
                <a:schemeClr val="tx1"/>
              </a:solidFill>
              <a:latin typeface="+mj-lt"/>
              <a:ea typeface="+mj-ea"/>
              <a:cs typeface="Arial"/>
            </a:endParaRPr>
          </a:p>
        </p:txBody>
      </p:sp>
      <p:pic>
        <p:nvPicPr>
          <p:cNvPr id="4" name="Picture 3">
            <a:extLst>
              <a:ext uri="{FF2B5EF4-FFF2-40B4-BE49-F238E27FC236}">
                <a16:creationId xmlns:a16="http://schemas.microsoft.com/office/drawing/2014/main" id="{E7A021C6-1BDB-194B-A81B-EDB3F143EB59}"/>
              </a:ext>
            </a:extLst>
          </p:cNvPr>
          <p:cNvPicPr>
            <a:picLocks noChangeAspect="1"/>
          </p:cNvPicPr>
          <p:nvPr/>
        </p:nvPicPr>
        <p:blipFill>
          <a:blip r:embed="rId2"/>
          <a:stretch>
            <a:fillRect/>
          </a:stretch>
        </p:blipFill>
        <p:spPr>
          <a:xfrm>
            <a:off x="1454866" y="2122894"/>
            <a:ext cx="3087756" cy="3886035"/>
          </a:xfrm>
          <a:prstGeom prst="rect">
            <a:avLst/>
          </a:prstGeom>
        </p:spPr>
      </p:pic>
      <p:pic>
        <p:nvPicPr>
          <p:cNvPr id="6" name="Picture 5">
            <a:extLst>
              <a:ext uri="{FF2B5EF4-FFF2-40B4-BE49-F238E27FC236}">
                <a16:creationId xmlns:a16="http://schemas.microsoft.com/office/drawing/2014/main" id="{ADB64C5B-096F-C94C-BAA5-B72B0C7DF4E4}"/>
              </a:ext>
            </a:extLst>
          </p:cNvPr>
          <p:cNvPicPr>
            <a:picLocks noChangeAspect="1"/>
          </p:cNvPicPr>
          <p:nvPr/>
        </p:nvPicPr>
        <p:blipFill>
          <a:blip r:embed="rId3"/>
          <a:stretch>
            <a:fillRect/>
          </a:stretch>
        </p:blipFill>
        <p:spPr>
          <a:xfrm>
            <a:off x="5024140" y="3029931"/>
            <a:ext cx="2699945" cy="1087226"/>
          </a:xfrm>
          <a:prstGeom prst="rect">
            <a:avLst/>
          </a:prstGeom>
        </p:spPr>
      </p:pic>
    </p:spTree>
    <p:extLst>
      <p:ext uri="{BB962C8B-B14F-4D97-AF65-F5344CB8AC3E}">
        <p14:creationId xmlns:p14="http://schemas.microsoft.com/office/powerpoint/2010/main" val="36623913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A5BD6-2B52-E248-BDFF-65910DA1F574}"/>
              </a:ext>
            </a:extLst>
          </p:cNvPr>
          <p:cNvSpPr>
            <a:spLocks noGrp="1"/>
          </p:cNvSpPr>
          <p:nvPr>
            <p:ph type="title"/>
          </p:nvPr>
        </p:nvSpPr>
        <p:spPr>
          <a:xfrm>
            <a:off x="1013270" y="1049616"/>
            <a:ext cx="7202456" cy="1049235"/>
          </a:xfrm>
        </p:spPr>
        <p:txBody>
          <a:bodyPr vert="horz" lIns="91440" tIns="45720" rIns="91440" bIns="45720" rtlCol="0" anchor="t">
            <a:normAutofit/>
          </a:bodyPr>
          <a:lstStyle/>
          <a:p>
            <a:pPr algn="ctr" defTabSz="914400">
              <a:spcBef>
                <a:spcPct val="0"/>
              </a:spcBef>
            </a:pPr>
            <a:r>
              <a:rPr lang="en-US" sz="2400">
                <a:solidFill>
                  <a:schemeClr val="tx1"/>
                </a:solidFill>
                <a:latin typeface="+mj-lt"/>
                <a:ea typeface="+mj-ea"/>
                <a:cs typeface="+mj-cs"/>
              </a:rPr>
              <a:t>Confirmed vs Recovered figures </a:t>
            </a:r>
            <a:endParaRPr lang="en-US" sz="2400">
              <a:solidFill>
                <a:schemeClr val="tx1"/>
              </a:solidFill>
              <a:latin typeface="+mj-lt"/>
              <a:ea typeface="+mj-ea"/>
              <a:cs typeface="Arial"/>
            </a:endParaRPr>
          </a:p>
        </p:txBody>
      </p:sp>
      <p:pic>
        <p:nvPicPr>
          <p:cNvPr id="4" name="Picture 3">
            <a:extLst>
              <a:ext uri="{FF2B5EF4-FFF2-40B4-BE49-F238E27FC236}">
                <a16:creationId xmlns:a16="http://schemas.microsoft.com/office/drawing/2014/main" id="{C6C09A08-304F-2D44-8F01-A3E864008035}"/>
              </a:ext>
            </a:extLst>
          </p:cNvPr>
          <p:cNvPicPr>
            <a:picLocks noChangeAspect="1"/>
          </p:cNvPicPr>
          <p:nvPr/>
        </p:nvPicPr>
        <p:blipFill>
          <a:blip r:embed="rId2"/>
          <a:stretch>
            <a:fillRect/>
          </a:stretch>
        </p:blipFill>
        <p:spPr>
          <a:xfrm>
            <a:off x="768173" y="2015732"/>
            <a:ext cx="7990899" cy="4035597"/>
          </a:xfrm>
          <a:prstGeom prst="rect">
            <a:avLst/>
          </a:prstGeom>
        </p:spPr>
      </p:pic>
    </p:spTree>
    <p:extLst>
      <p:ext uri="{BB962C8B-B14F-4D97-AF65-F5344CB8AC3E}">
        <p14:creationId xmlns:p14="http://schemas.microsoft.com/office/powerpoint/2010/main" val="40790780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B1CD7-9292-5F47-9EAD-E3449E110E40}"/>
              </a:ext>
            </a:extLst>
          </p:cNvPr>
          <p:cNvSpPr>
            <a:spLocks noGrp="1"/>
          </p:cNvSpPr>
          <p:nvPr>
            <p:ph type="title"/>
          </p:nvPr>
        </p:nvSpPr>
        <p:spPr>
          <a:xfrm>
            <a:off x="1088685" y="1063756"/>
            <a:ext cx="7645515" cy="1049235"/>
          </a:xfrm>
        </p:spPr>
        <p:txBody>
          <a:bodyPr vert="horz" lIns="91440" tIns="45720" rIns="91440" bIns="45720" rtlCol="0" anchor="t">
            <a:normAutofit/>
          </a:bodyPr>
          <a:lstStyle/>
          <a:p>
            <a:pPr algn="ctr" defTabSz="914400">
              <a:spcBef>
                <a:spcPct val="0"/>
              </a:spcBef>
            </a:pPr>
            <a:r>
              <a:rPr lang="en-US" sz="2400">
                <a:solidFill>
                  <a:schemeClr val="tx1"/>
                </a:solidFill>
                <a:latin typeface="+mj-lt"/>
                <a:ea typeface="+mj-ea"/>
                <a:cs typeface="+mj-cs"/>
              </a:rPr>
              <a:t>How the Coronavirus cases are rising?</a:t>
            </a:r>
            <a:br>
              <a:rPr lang="en-US" sz="2400">
                <a:solidFill>
                  <a:schemeClr val="tx1"/>
                </a:solidFill>
                <a:latin typeface="+mj-lt"/>
                <a:ea typeface="+mj-ea"/>
                <a:cs typeface="+mj-cs"/>
              </a:rPr>
            </a:br>
            <a:endParaRPr lang="en-US" sz="2400">
              <a:solidFill>
                <a:schemeClr val="tx1"/>
              </a:solidFill>
              <a:latin typeface="+mj-lt"/>
              <a:ea typeface="+mj-ea"/>
              <a:cs typeface="+mj-cs"/>
            </a:endParaRPr>
          </a:p>
        </p:txBody>
      </p:sp>
      <p:pic>
        <p:nvPicPr>
          <p:cNvPr id="4" name="Picture 3">
            <a:extLst>
              <a:ext uri="{FF2B5EF4-FFF2-40B4-BE49-F238E27FC236}">
                <a16:creationId xmlns:a16="http://schemas.microsoft.com/office/drawing/2014/main" id="{03587D30-97BE-5F48-98E0-5ADC5EA4B6D3}"/>
              </a:ext>
            </a:extLst>
          </p:cNvPr>
          <p:cNvPicPr>
            <a:picLocks noChangeAspect="1"/>
          </p:cNvPicPr>
          <p:nvPr/>
        </p:nvPicPr>
        <p:blipFill>
          <a:blip r:embed="rId2"/>
          <a:stretch>
            <a:fillRect/>
          </a:stretch>
        </p:blipFill>
        <p:spPr>
          <a:xfrm>
            <a:off x="1154672" y="2592596"/>
            <a:ext cx="7428698" cy="3650707"/>
          </a:xfrm>
          <a:prstGeom prst="rect">
            <a:avLst/>
          </a:prstGeom>
        </p:spPr>
      </p:pic>
    </p:spTree>
    <p:extLst>
      <p:ext uri="{BB962C8B-B14F-4D97-AF65-F5344CB8AC3E}">
        <p14:creationId xmlns:p14="http://schemas.microsoft.com/office/powerpoint/2010/main" val="11260373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2D160-60EC-4243-95CA-9043FF941AFD}"/>
              </a:ext>
            </a:extLst>
          </p:cNvPr>
          <p:cNvSpPr>
            <a:spLocks noGrp="1"/>
          </p:cNvSpPr>
          <p:nvPr>
            <p:ph type="title"/>
          </p:nvPr>
        </p:nvSpPr>
        <p:spPr>
          <a:xfrm>
            <a:off x="1018544" y="1276716"/>
            <a:ext cx="7289654" cy="530751"/>
          </a:xfrm>
        </p:spPr>
        <p:txBody>
          <a:bodyPr vert="horz" lIns="91440" tIns="45720" rIns="91440" bIns="45720" rtlCol="0" anchor="t">
            <a:normAutofit fontScale="90000"/>
          </a:bodyPr>
          <a:lstStyle/>
          <a:p>
            <a:pPr algn="ctr">
              <a:spcBef>
                <a:spcPct val="0"/>
              </a:spcBef>
            </a:pPr>
            <a:r>
              <a:rPr lang="en-US" sz="2400">
                <a:solidFill>
                  <a:schemeClr val="tx1"/>
                </a:solidFill>
                <a:latin typeface="Arial"/>
              </a:rPr>
              <a:t>Date wise cases in Italy </a:t>
            </a:r>
            <a:br>
              <a:rPr lang="en-US" sz="2400">
                <a:latin typeface="+mj-lt"/>
                <a:ea typeface="+mj-ea"/>
                <a:cs typeface="+mj-cs"/>
              </a:rPr>
            </a:br>
            <a:endParaRPr lang="en-US" sz="2200" b="0">
              <a:solidFill>
                <a:schemeClr val="tx1"/>
              </a:solidFill>
              <a:latin typeface="+mj-lt"/>
              <a:ea typeface="+mj-ea"/>
              <a:cs typeface="Arial"/>
            </a:endParaRPr>
          </a:p>
        </p:txBody>
      </p:sp>
      <p:pic>
        <p:nvPicPr>
          <p:cNvPr id="4" name="Picture 3">
            <a:extLst>
              <a:ext uri="{FF2B5EF4-FFF2-40B4-BE49-F238E27FC236}">
                <a16:creationId xmlns:a16="http://schemas.microsoft.com/office/drawing/2014/main" id="{5BE4548E-F22B-E144-9319-7B6909F751B3}"/>
              </a:ext>
            </a:extLst>
          </p:cNvPr>
          <p:cNvPicPr>
            <a:picLocks noChangeAspect="1"/>
          </p:cNvPicPr>
          <p:nvPr/>
        </p:nvPicPr>
        <p:blipFill>
          <a:blip r:embed="rId2"/>
          <a:stretch>
            <a:fillRect/>
          </a:stretch>
        </p:blipFill>
        <p:spPr>
          <a:xfrm>
            <a:off x="1205726" y="2304403"/>
            <a:ext cx="7609240" cy="3860678"/>
          </a:xfrm>
          <a:prstGeom prst="rect">
            <a:avLst/>
          </a:prstGeom>
        </p:spPr>
      </p:pic>
    </p:spTree>
    <p:extLst>
      <p:ext uri="{BB962C8B-B14F-4D97-AF65-F5344CB8AC3E}">
        <p14:creationId xmlns:p14="http://schemas.microsoft.com/office/powerpoint/2010/main" val="14037171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FD10E-52C3-7D4C-A5CD-A9AFD6ADE4C0}"/>
              </a:ext>
            </a:extLst>
          </p:cNvPr>
          <p:cNvSpPr>
            <a:spLocks noGrp="1"/>
          </p:cNvSpPr>
          <p:nvPr>
            <p:ph type="title"/>
          </p:nvPr>
        </p:nvSpPr>
        <p:spPr>
          <a:xfrm>
            <a:off x="1126054" y="1154141"/>
            <a:ext cx="7202456" cy="1049235"/>
          </a:xfrm>
        </p:spPr>
        <p:txBody>
          <a:bodyPr vert="horz" lIns="91440" tIns="45720" rIns="91440" bIns="45720" rtlCol="0" anchor="t">
            <a:normAutofit/>
          </a:bodyPr>
          <a:lstStyle/>
          <a:p>
            <a:pPr algn="ctr">
              <a:spcBef>
                <a:spcPct val="0"/>
              </a:spcBef>
            </a:pPr>
            <a:r>
              <a:rPr lang="en-US" sz="2400">
                <a:solidFill>
                  <a:schemeClr val="tx1"/>
                </a:solidFill>
                <a:latin typeface="Arial"/>
                <a:cs typeface="Arial"/>
              </a:rPr>
              <a:t>Date wise cases </a:t>
            </a:r>
            <a:r>
              <a:rPr lang="en-US" sz="2400">
                <a:solidFill>
                  <a:schemeClr val="tx1"/>
                </a:solidFill>
                <a:latin typeface="Arial"/>
              </a:rPr>
              <a:t>in </a:t>
            </a:r>
            <a:r>
              <a:rPr lang="en-US" sz="2400" err="1">
                <a:solidFill>
                  <a:schemeClr val="tx1"/>
                </a:solidFill>
                <a:latin typeface="Arial"/>
              </a:rPr>
              <a:t>S.Korea</a:t>
            </a:r>
            <a:endParaRPr lang="en-US" sz="2400" err="1">
              <a:solidFill>
                <a:schemeClr val="tx1"/>
              </a:solidFill>
              <a:latin typeface="Arial"/>
              <a:ea typeface="+mj-ea"/>
              <a:cs typeface="Arial"/>
            </a:endParaRPr>
          </a:p>
        </p:txBody>
      </p:sp>
      <p:pic>
        <p:nvPicPr>
          <p:cNvPr id="4" name="Picture 3">
            <a:extLst>
              <a:ext uri="{FF2B5EF4-FFF2-40B4-BE49-F238E27FC236}">
                <a16:creationId xmlns:a16="http://schemas.microsoft.com/office/drawing/2014/main" id="{7BFE8FA3-BEAC-FC49-A62F-A5FB030795A1}"/>
              </a:ext>
            </a:extLst>
          </p:cNvPr>
          <p:cNvPicPr>
            <a:picLocks noChangeAspect="1"/>
          </p:cNvPicPr>
          <p:nvPr/>
        </p:nvPicPr>
        <p:blipFill>
          <a:blip r:embed="rId2"/>
          <a:stretch>
            <a:fillRect/>
          </a:stretch>
        </p:blipFill>
        <p:spPr>
          <a:xfrm>
            <a:off x="1314782" y="2333742"/>
            <a:ext cx="7206023" cy="4025648"/>
          </a:xfrm>
          <a:prstGeom prst="rect">
            <a:avLst/>
          </a:prstGeom>
        </p:spPr>
      </p:pic>
      <p:sp>
        <p:nvSpPr>
          <p:cNvPr id="5" name="TextBox 4">
            <a:extLst>
              <a:ext uri="{FF2B5EF4-FFF2-40B4-BE49-F238E27FC236}">
                <a16:creationId xmlns:a16="http://schemas.microsoft.com/office/drawing/2014/main" id="{3BF1101D-1623-F24B-BC77-92F89FE826A2}"/>
              </a:ext>
            </a:extLst>
          </p:cNvPr>
          <p:cNvSpPr txBox="1"/>
          <p:nvPr/>
        </p:nvSpPr>
        <p:spPr>
          <a:xfrm>
            <a:off x="4022821" y="5559288"/>
            <a:ext cx="2313895" cy="307777"/>
          </a:xfrm>
          <a:prstGeom prst="rect">
            <a:avLst/>
          </a:prstGeom>
          <a:noFill/>
        </p:spPr>
        <p:txBody>
          <a:bodyPr wrap="square" rtlCol="0" anchor="t">
            <a:spAutoFit/>
          </a:bodyPr>
          <a:lstStyle/>
          <a:p>
            <a:endParaRPr lang="en-US"/>
          </a:p>
        </p:txBody>
      </p:sp>
    </p:spTree>
    <p:extLst>
      <p:ext uri="{BB962C8B-B14F-4D97-AF65-F5344CB8AC3E}">
        <p14:creationId xmlns:p14="http://schemas.microsoft.com/office/powerpoint/2010/main" val="8338192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E4BE5-8794-3E49-956D-52DCE585E687}"/>
              </a:ext>
            </a:extLst>
          </p:cNvPr>
          <p:cNvSpPr>
            <a:spLocks noGrp="1"/>
          </p:cNvSpPr>
          <p:nvPr>
            <p:ph type="title"/>
          </p:nvPr>
        </p:nvSpPr>
        <p:spPr>
          <a:xfrm>
            <a:off x="1737801" y="1439707"/>
            <a:ext cx="7202456" cy="1049235"/>
          </a:xfrm>
        </p:spPr>
        <p:txBody>
          <a:bodyPr vert="horz" lIns="91440" tIns="45720" rIns="91440" bIns="45720" rtlCol="0" anchor="t">
            <a:noAutofit/>
          </a:bodyPr>
          <a:lstStyle/>
          <a:p>
            <a:pPr>
              <a:spcBef>
                <a:spcPct val="0"/>
              </a:spcBef>
            </a:pPr>
            <a:r>
              <a:rPr lang="en-US" sz="3600">
                <a:solidFill>
                  <a:schemeClr val="tx1"/>
                </a:solidFill>
                <a:latin typeface="Arial"/>
                <a:ea typeface="+mj-ea"/>
                <a:cs typeface="Arial"/>
              </a:rPr>
              <a:t>Date wise cases in India </a:t>
            </a:r>
            <a:br>
              <a:rPr lang="en-US" sz="3600">
                <a:solidFill>
                  <a:schemeClr val="tx1"/>
                </a:solidFill>
                <a:latin typeface="Arial"/>
                <a:ea typeface="+mj-ea"/>
                <a:cs typeface="Arial"/>
              </a:rPr>
            </a:br>
            <a:endParaRPr lang="en-US" sz="3600" b="0">
              <a:latin typeface="Calibri" panose="020F0502020204030204" pitchFamily="34" charset="0"/>
              <a:ea typeface="+mj-ea"/>
              <a:cs typeface="Calibri" panose="020F0502020204030204" pitchFamily="34" charset="0"/>
            </a:endParaRPr>
          </a:p>
        </p:txBody>
      </p:sp>
      <p:pic>
        <p:nvPicPr>
          <p:cNvPr id="4" name="Picture 3">
            <a:extLst>
              <a:ext uri="{FF2B5EF4-FFF2-40B4-BE49-F238E27FC236}">
                <a16:creationId xmlns:a16="http://schemas.microsoft.com/office/drawing/2014/main" id="{FE691718-BE07-664D-9328-1497EE89E2C9}"/>
              </a:ext>
            </a:extLst>
          </p:cNvPr>
          <p:cNvPicPr>
            <a:picLocks noChangeAspect="1"/>
          </p:cNvPicPr>
          <p:nvPr/>
        </p:nvPicPr>
        <p:blipFill>
          <a:blip r:embed="rId2"/>
          <a:stretch>
            <a:fillRect/>
          </a:stretch>
        </p:blipFill>
        <p:spPr>
          <a:xfrm>
            <a:off x="1138594" y="2732935"/>
            <a:ext cx="6746180" cy="3422333"/>
          </a:xfrm>
          <a:prstGeom prst="rect">
            <a:avLst/>
          </a:prstGeom>
        </p:spPr>
      </p:pic>
    </p:spTree>
    <p:extLst>
      <p:ext uri="{BB962C8B-B14F-4D97-AF65-F5344CB8AC3E}">
        <p14:creationId xmlns:p14="http://schemas.microsoft.com/office/powerpoint/2010/main" val="36548942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5A866-C008-7647-B45B-2990AA8B5443}"/>
              </a:ext>
            </a:extLst>
          </p:cNvPr>
          <p:cNvSpPr>
            <a:spLocks noGrp="1"/>
          </p:cNvSpPr>
          <p:nvPr>
            <p:ph type="title"/>
          </p:nvPr>
        </p:nvSpPr>
        <p:spPr>
          <a:xfrm>
            <a:off x="1088684" y="804519"/>
            <a:ext cx="7202456" cy="1049235"/>
          </a:xfrm>
        </p:spPr>
        <p:txBody>
          <a:bodyPr vert="horz" lIns="91440" tIns="45720" rIns="91440" bIns="45720" rtlCol="0" anchor="t">
            <a:noAutofit/>
          </a:bodyPr>
          <a:lstStyle/>
          <a:p>
            <a:pPr algn="ctr" defTabSz="914400">
              <a:spcBef>
                <a:spcPct val="0"/>
              </a:spcBef>
            </a:pPr>
            <a:r>
              <a:rPr lang="en-US" sz="2800">
                <a:solidFill>
                  <a:schemeClr val="tx1"/>
                </a:solidFill>
                <a:latin typeface="Calibri" panose="020F0502020204030204" pitchFamily="34" charset="0"/>
                <a:ea typeface="+mj-ea"/>
                <a:cs typeface="Calibri" panose="020F0502020204030204" pitchFamily="34" charset="0"/>
              </a:rPr>
              <a:t>Comparison between the rise of cases in </a:t>
            </a:r>
            <a:r>
              <a:rPr lang="en-US" sz="2800" err="1">
                <a:solidFill>
                  <a:schemeClr val="tx1"/>
                </a:solidFill>
                <a:latin typeface="Calibri" panose="020F0502020204030204" pitchFamily="34" charset="0"/>
                <a:ea typeface="+mj-ea"/>
                <a:cs typeface="Calibri" panose="020F0502020204030204" pitchFamily="34" charset="0"/>
              </a:rPr>
              <a:t>S.Korea</a:t>
            </a:r>
            <a:r>
              <a:rPr lang="en-US" sz="2800">
                <a:solidFill>
                  <a:schemeClr val="tx1"/>
                </a:solidFill>
                <a:latin typeface="Calibri" panose="020F0502020204030204" pitchFamily="34" charset="0"/>
                <a:ea typeface="+mj-ea"/>
                <a:cs typeface="Calibri" panose="020F0502020204030204" pitchFamily="34" charset="0"/>
              </a:rPr>
              <a:t>, Italy and India</a:t>
            </a:r>
            <a:br>
              <a:rPr lang="en-US">
                <a:solidFill>
                  <a:schemeClr val="tx1"/>
                </a:solidFill>
                <a:latin typeface="Calibri" panose="020F0502020204030204" pitchFamily="34" charset="0"/>
                <a:ea typeface="+mj-ea"/>
                <a:cs typeface="Calibri" panose="020F0502020204030204" pitchFamily="34" charset="0"/>
              </a:rPr>
            </a:br>
            <a:endParaRPr lang="en-US">
              <a:solidFill>
                <a:schemeClr val="tx1"/>
              </a:solidFill>
              <a:latin typeface="Calibri" panose="020F0502020204030204" pitchFamily="34" charset="0"/>
              <a:ea typeface="+mj-ea"/>
              <a:cs typeface="Calibri" panose="020F0502020204030204" pitchFamily="34" charset="0"/>
            </a:endParaRPr>
          </a:p>
        </p:txBody>
      </p:sp>
      <p:pic>
        <p:nvPicPr>
          <p:cNvPr id="5" name="Picture 4">
            <a:extLst>
              <a:ext uri="{FF2B5EF4-FFF2-40B4-BE49-F238E27FC236}">
                <a16:creationId xmlns:a16="http://schemas.microsoft.com/office/drawing/2014/main" id="{672B880A-B6E2-444D-A9C9-90204163E187}"/>
              </a:ext>
            </a:extLst>
          </p:cNvPr>
          <p:cNvPicPr>
            <a:picLocks noChangeAspect="1"/>
          </p:cNvPicPr>
          <p:nvPr/>
        </p:nvPicPr>
        <p:blipFill>
          <a:blip r:embed="rId2"/>
          <a:stretch>
            <a:fillRect/>
          </a:stretch>
        </p:blipFill>
        <p:spPr>
          <a:xfrm>
            <a:off x="1088685" y="2248077"/>
            <a:ext cx="7202455" cy="3241104"/>
          </a:xfrm>
          <a:prstGeom prst="rect">
            <a:avLst/>
          </a:prstGeom>
        </p:spPr>
      </p:pic>
    </p:spTree>
    <p:extLst>
      <p:ext uri="{BB962C8B-B14F-4D97-AF65-F5344CB8AC3E}">
        <p14:creationId xmlns:p14="http://schemas.microsoft.com/office/powerpoint/2010/main" val="33531048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38C71-E9D9-F84E-B2B2-EE8C3F8BD2C4}"/>
              </a:ext>
            </a:extLst>
          </p:cNvPr>
          <p:cNvSpPr>
            <a:spLocks noGrp="1"/>
          </p:cNvSpPr>
          <p:nvPr>
            <p:ph type="title"/>
          </p:nvPr>
        </p:nvSpPr>
        <p:spPr>
          <a:xfrm>
            <a:off x="1088684" y="804519"/>
            <a:ext cx="7202456" cy="1439060"/>
          </a:xfrm>
        </p:spPr>
        <p:txBody>
          <a:bodyPr vert="horz" lIns="91440" tIns="45720" rIns="91440" bIns="45720" rtlCol="0" anchor="t">
            <a:noAutofit/>
          </a:bodyPr>
          <a:lstStyle/>
          <a:p>
            <a:pPr algn="ctr" defTabSz="914400">
              <a:spcBef>
                <a:spcPct val="0"/>
              </a:spcBef>
            </a:pPr>
            <a:r>
              <a:rPr lang="en-US" dirty="0">
                <a:solidFill>
                  <a:schemeClr val="tx1"/>
                </a:solidFill>
                <a:latin typeface="Calibri" panose="020F0502020204030204" pitchFamily="34" charset="0"/>
                <a:ea typeface="+mj-ea"/>
                <a:cs typeface="Calibri" panose="020F0502020204030204" pitchFamily="34" charset="0"/>
              </a:rPr>
              <a:t>Trend after surpassing 100 cases </a:t>
            </a:r>
            <a:br>
              <a:rPr lang="en-US" dirty="0">
                <a:solidFill>
                  <a:schemeClr val="tx1"/>
                </a:solidFill>
                <a:latin typeface="Calibri" panose="020F0502020204030204" pitchFamily="34" charset="0"/>
                <a:ea typeface="+mj-ea"/>
                <a:cs typeface="Calibri" panose="020F0502020204030204" pitchFamily="34" charset="0"/>
              </a:rPr>
            </a:br>
            <a:endParaRPr lang="en-US" dirty="0">
              <a:solidFill>
                <a:schemeClr val="tx1"/>
              </a:solidFill>
              <a:latin typeface="Calibri" panose="020F0502020204030204" pitchFamily="34" charset="0"/>
              <a:ea typeface="+mj-ea"/>
              <a:cs typeface="Calibri" panose="020F0502020204030204" pitchFamily="34" charset="0"/>
            </a:endParaRPr>
          </a:p>
        </p:txBody>
      </p:sp>
      <p:pic>
        <p:nvPicPr>
          <p:cNvPr id="4" name="Picture 3">
            <a:extLst>
              <a:ext uri="{FF2B5EF4-FFF2-40B4-BE49-F238E27FC236}">
                <a16:creationId xmlns:a16="http://schemas.microsoft.com/office/drawing/2014/main" id="{20602AF3-2652-3948-9AF1-7FDC6FFA88EB}"/>
              </a:ext>
            </a:extLst>
          </p:cNvPr>
          <p:cNvPicPr>
            <a:picLocks noChangeAspect="1"/>
          </p:cNvPicPr>
          <p:nvPr/>
        </p:nvPicPr>
        <p:blipFill>
          <a:blip r:embed="rId2"/>
          <a:stretch>
            <a:fillRect/>
          </a:stretch>
        </p:blipFill>
        <p:spPr>
          <a:xfrm>
            <a:off x="971180" y="2509768"/>
            <a:ext cx="7447551" cy="3720911"/>
          </a:xfrm>
          <a:prstGeom prst="rect">
            <a:avLst/>
          </a:prstGeom>
        </p:spPr>
      </p:pic>
    </p:spTree>
    <p:extLst>
      <p:ext uri="{BB962C8B-B14F-4D97-AF65-F5344CB8AC3E}">
        <p14:creationId xmlns:p14="http://schemas.microsoft.com/office/powerpoint/2010/main" val="863037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1FF18-04A8-4453-8A67-127DCE072064}"/>
              </a:ext>
            </a:extLst>
          </p:cNvPr>
          <p:cNvSpPr>
            <a:spLocks noGrp="1"/>
          </p:cNvSpPr>
          <p:nvPr>
            <p:ph type="title"/>
          </p:nvPr>
        </p:nvSpPr>
        <p:spPr/>
        <p:txBody>
          <a:bodyPr/>
          <a:lstStyle/>
          <a:p>
            <a:r>
              <a:rPr lang="en-US"/>
              <a:t>Sentimental Analysis</a:t>
            </a:r>
          </a:p>
        </p:txBody>
      </p:sp>
      <p:sp>
        <p:nvSpPr>
          <p:cNvPr id="3" name="Text Placeholder 2">
            <a:extLst>
              <a:ext uri="{FF2B5EF4-FFF2-40B4-BE49-F238E27FC236}">
                <a16:creationId xmlns:a16="http://schemas.microsoft.com/office/drawing/2014/main" id="{794BF17E-0D43-4C1E-BE95-F34BF99A4C4B}"/>
              </a:ext>
            </a:extLst>
          </p:cNvPr>
          <p:cNvSpPr>
            <a:spLocks noGrp="1"/>
          </p:cNvSpPr>
          <p:nvPr>
            <p:ph type="body" idx="1"/>
          </p:nvPr>
        </p:nvSpPr>
        <p:spPr>
          <a:xfrm>
            <a:off x="308871" y="1496059"/>
            <a:ext cx="7965440" cy="2538613"/>
          </a:xfrm>
        </p:spPr>
        <p:txBody>
          <a:bodyPr/>
          <a:lstStyle/>
          <a:p>
            <a:pPr marL="228600" indent="0"/>
            <a:r>
              <a:rPr lang="en-US" b="1" dirty="0"/>
              <a:t>Sentiment analysis</a:t>
            </a:r>
            <a:r>
              <a:rPr lang="en-US" dirty="0"/>
              <a:t> is the interpretation and classification of emotions within text data</a:t>
            </a:r>
          </a:p>
          <a:p>
            <a:pPr marL="228600" indent="0"/>
            <a:endParaRPr lang="en-US" dirty="0"/>
          </a:p>
          <a:p>
            <a:pPr marL="228600" indent="0"/>
            <a:r>
              <a:rPr lang="en-US" sz="2800" b="1" dirty="0"/>
              <a:t>Analysis</a:t>
            </a:r>
          </a:p>
          <a:p>
            <a:pPr marL="685800" indent="-457200">
              <a:buFont typeface="Arial" panose="020B0604020202020204" pitchFamily="34" charset="0"/>
              <a:buChar char="•"/>
            </a:pPr>
            <a:r>
              <a:rPr lang="en-US" sz="2800" dirty="0"/>
              <a:t>Reddit Comment Analysis</a:t>
            </a:r>
          </a:p>
          <a:p>
            <a:pPr marL="685800" indent="-457200">
              <a:buFont typeface="Arial" panose="020B0604020202020204" pitchFamily="34" charset="0"/>
              <a:buChar char="•"/>
            </a:pPr>
            <a:r>
              <a:rPr lang="en-US" sz="2800" dirty="0"/>
              <a:t>Twitter Sentimental Analysis</a:t>
            </a:r>
          </a:p>
          <a:p>
            <a:pPr marL="685800" indent="-457200">
              <a:buFont typeface="Arial" panose="020B0604020202020204" pitchFamily="34" charset="0"/>
              <a:buChar char="•"/>
            </a:pPr>
            <a:endParaRPr lang="en-US" sz="2800" dirty="0"/>
          </a:p>
          <a:p>
            <a:pPr marL="685800" indent="-45720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A839665B-171F-4F55-8748-4A4221EC9F66}"/>
              </a:ext>
            </a:extLst>
          </p:cNvPr>
          <p:cNvPicPr>
            <a:picLocks noChangeAspect="1"/>
          </p:cNvPicPr>
          <p:nvPr/>
        </p:nvPicPr>
        <p:blipFill>
          <a:blip r:embed="rId2"/>
          <a:stretch>
            <a:fillRect/>
          </a:stretch>
        </p:blipFill>
        <p:spPr>
          <a:xfrm>
            <a:off x="1" y="4034672"/>
            <a:ext cx="9144000" cy="2823328"/>
          </a:xfrm>
          <a:prstGeom prst="rect">
            <a:avLst/>
          </a:prstGeom>
        </p:spPr>
      </p:pic>
    </p:spTree>
    <p:extLst>
      <p:ext uri="{BB962C8B-B14F-4D97-AF65-F5344CB8AC3E}">
        <p14:creationId xmlns:p14="http://schemas.microsoft.com/office/powerpoint/2010/main" val="20538650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49091-0013-405A-8782-E10F7144CA96}"/>
              </a:ext>
            </a:extLst>
          </p:cNvPr>
          <p:cNvSpPr>
            <a:spLocks noGrp="1"/>
          </p:cNvSpPr>
          <p:nvPr>
            <p:ph type="title"/>
          </p:nvPr>
        </p:nvSpPr>
        <p:spPr/>
        <p:txBody>
          <a:bodyPr/>
          <a:lstStyle/>
          <a:p>
            <a:r>
              <a:rPr lang="en-US"/>
              <a:t>Reddit Comment Analysis</a:t>
            </a:r>
          </a:p>
        </p:txBody>
      </p:sp>
      <p:sp>
        <p:nvSpPr>
          <p:cNvPr id="3" name="Text Placeholder 2">
            <a:extLst>
              <a:ext uri="{FF2B5EF4-FFF2-40B4-BE49-F238E27FC236}">
                <a16:creationId xmlns:a16="http://schemas.microsoft.com/office/drawing/2014/main" id="{7EAFC4AC-36CD-4E1E-98B4-0B0F0D3CBF01}"/>
              </a:ext>
            </a:extLst>
          </p:cNvPr>
          <p:cNvSpPr>
            <a:spLocks noGrp="1"/>
          </p:cNvSpPr>
          <p:nvPr>
            <p:ph type="body" idx="1"/>
          </p:nvPr>
        </p:nvSpPr>
        <p:spPr>
          <a:xfrm>
            <a:off x="169683" y="2194560"/>
            <a:ext cx="8898904" cy="1095395"/>
          </a:xfrm>
        </p:spPr>
        <p:txBody>
          <a:bodyPr/>
          <a:lstStyle/>
          <a:p>
            <a:pPr marL="228600" indent="0"/>
            <a:r>
              <a:rPr lang="en-US" sz="2400" dirty="0"/>
              <a:t>Analysis of the sentiment of approximately 50000 Reddit user's comments related to the disease starting from the 31st of December 2019</a:t>
            </a:r>
          </a:p>
          <a:p>
            <a:pPr marL="685800" indent="-457200">
              <a:buFont typeface="Arial" panose="020B0604020202020204" pitchFamily="34" charset="0"/>
              <a:buChar char="•"/>
            </a:pPr>
            <a:endParaRPr lang="en-US" dirty="0"/>
          </a:p>
        </p:txBody>
      </p:sp>
      <p:pic>
        <p:nvPicPr>
          <p:cNvPr id="3074" name="Picture 2" descr="Homepage - Reddit">
            <a:extLst>
              <a:ext uri="{FF2B5EF4-FFF2-40B4-BE49-F238E27FC236}">
                <a16:creationId xmlns:a16="http://schemas.microsoft.com/office/drawing/2014/main" id="{8275A0BF-4A28-46C6-BAB1-3DB0A2A69E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1295" y="3653525"/>
            <a:ext cx="3667125" cy="124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3206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441BE1-0FF3-4723-B143-F09AAAF78CA0}"/>
              </a:ext>
            </a:extLst>
          </p:cNvPr>
          <p:cNvSpPr txBox="1"/>
          <p:nvPr/>
        </p:nvSpPr>
        <p:spPr>
          <a:xfrm>
            <a:off x="758213" y="985394"/>
            <a:ext cx="486016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latin typeface="Times New Roman"/>
              </a:rPr>
              <a:t>Analysis :</a:t>
            </a:r>
            <a:r>
              <a:rPr lang="en-US" sz="3200" b="1" dirty="0">
                <a:latin typeface="Times New Roman"/>
                <a:cs typeface="Calibri"/>
              </a:rPr>
              <a:t>​</a:t>
            </a:r>
            <a:endParaRPr lang="en-US" sz="3200" b="1" dirty="0">
              <a:latin typeface="Times New Roman"/>
            </a:endParaRPr>
          </a:p>
        </p:txBody>
      </p:sp>
    </p:spTree>
    <p:extLst>
      <p:ext uri="{BB962C8B-B14F-4D97-AF65-F5344CB8AC3E}">
        <p14:creationId xmlns:p14="http://schemas.microsoft.com/office/powerpoint/2010/main" val="23599967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59009-F82B-4D0B-905E-80DC4E06D95E}"/>
              </a:ext>
            </a:extLst>
          </p:cNvPr>
          <p:cNvSpPr>
            <a:spLocks noGrp="1"/>
          </p:cNvSpPr>
          <p:nvPr>
            <p:ph type="title"/>
          </p:nvPr>
        </p:nvSpPr>
        <p:spPr/>
        <p:txBody>
          <a:bodyPr/>
          <a:lstStyle/>
          <a:p>
            <a:r>
              <a:rPr lang="en-US"/>
              <a:t>Methodology</a:t>
            </a:r>
          </a:p>
        </p:txBody>
      </p:sp>
      <p:sp>
        <p:nvSpPr>
          <p:cNvPr id="3" name="Text Placeholder 2">
            <a:extLst>
              <a:ext uri="{FF2B5EF4-FFF2-40B4-BE49-F238E27FC236}">
                <a16:creationId xmlns:a16="http://schemas.microsoft.com/office/drawing/2014/main" id="{B510437C-BC6F-442A-96A2-E5EE2578AD5D}"/>
              </a:ext>
            </a:extLst>
          </p:cNvPr>
          <p:cNvSpPr>
            <a:spLocks noGrp="1"/>
          </p:cNvSpPr>
          <p:nvPr>
            <p:ph type="body" idx="1"/>
          </p:nvPr>
        </p:nvSpPr>
        <p:spPr/>
        <p:txBody>
          <a:bodyPr/>
          <a:lstStyle/>
          <a:p>
            <a:pPr marL="228600" indent="0"/>
            <a:r>
              <a:rPr lang="en-US"/>
              <a:t>1) </a:t>
            </a:r>
            <a:r>
              <a:rPr lang="en-US" b="1"/>
              <a:t>Retrieved</a:t>
            </a:r>
            <a:r>
              <a:rPr lang="en-US"/>
              <a:t> the comments made on Reddit containing the word 'coronavirus' using  </a:t>
            </a:r>
            <a:r>
              <a:rPr lang="en-US" err="1"/>
              <a:t>Pushshift</a:t>
            </a:r>
            <a:r>
              <a:rPr lang="en-US"/>
              <a:t> API</a:t>
            </a:r>
          </a:p>
          <a:p>
            <a:pPr marL="685800" indent="-457200">
              <a:buFont typeface="Arial" panose="020B0604020202020204" pitchFamily="34" charset="0"/>
              <a:buChar char="•"/>
            </a:pPr>
            <a:endParaRPr lang="en-US"/>
          </a:p>
          <a:p>
            <a:pPr marL="685800" indent="-457200">
              <a:buFont typeface="Arial" panose="020B0604020202020204" pitchFamily="34" charset="0"/>
              <a:buChar char="•"/>
            </a:pPr>
            <a:endParaRPr lang="en-US"/>
          </a:p>
          <a:p>
            <a:pPr marL="685800" indent="-457200">
              <a:buFont typeface="Arial" panose="020B0604020202020204" pitchFamily="34" charset="0"/>
              <a:buChar char="•"/>
            </a:pPr>
            <a:endParaRPr lang="en-US"/>
          </a:p>
        </p:txBody>
      </p:sp>
      <p:pic>
        <p:nvPicPr>
          <p:cNvPr id="4" name="Picture 3">
            <a:extLst>
              <a:ext uri="{FF2B5EF4-FFF2-40B4-BE49-F238E27FC236}">
                <a16:creationId xmlns:a16="http://schemas.microsoft.com/office/drawing/2014/main" id="{D98B4FF9-CF93-4F8F-A323-B91AF59B24EF}"/>
              </a:ext>
            </a:extLst>
          </p:cNvPr>
          <p:cNvPicPr>
            <a:picLocks noChangeAspect="1"/>
          </p:cNvPicPr>
          <p:nvPr/>
        </p:nvPicPr>
        <p:blipFill>
          <a:blip r:embed="rId2"/>
          <a:stretch>
            <a:fillRect/>
          </a:stretch>
        </p:blipFill>
        <p:spPr>
          <a:xfrm>
            <a:off x="339365" y="3165396"/>
            <a:ext cx="8512403" cy="3452220"/>
          </a:xfrm>
          <a:prstGeom prst="rect">
            <a:avLst/>
          </a:prstGeom>
        </p:spPr>
      </p:pic>
    </p:spTree>
    <p:extLst>
      <p:ext uri="{BB962C8B-B14F-4D97-AF65-F5344CB8AC3E}">
        <p14:creationId xmlns:p14="http://schemas.microsoft.com/office/powerpoint/2010/main" val="9568931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F2646-C95A-458A-AB23-B88D520EFFD8}"/>
              </a:ext>
            </a:extLst>
          </p:cNvPr>
          <p:cNvSpPr>
            <a:spLocks noGrp="1"/>
          </p:cNvSpPr>
          <p:nvPr>
            <p:ph type="title"/>
          </p:nvPr>
        </p:nvSpPr>
        <p:spPr/>
        <p:txBody>
          <a:bodyPr/>
          <a:lstStyle/>
          <a:p>
            <a:r>
              <a:rPr lang="en-US"/>
              <a:t>NLP</a:t>
            </a:r>
          </a:p>
        </p:txBody>
      </p:sp>
      <p:sp>
        <p:nvSpPr>
          <p:cNvPr id="3" name="Text Placeholder 2">
            <a:extLst>
              <a:ext uri="{FF2B5EF4-FFF2-40B4-BE49-F238E27FC236}">
                <a16:creationId xmlns:a16="http://schemas.microsoft.com/office/drawing/2014/main" id="{A054721D-B9EC-47F7-A56D-82D8AA967A03}"/>
              </a:ext>
            </a:extLst>
          </p:cNvPr>
          <p:cNvSpPr>
            <a:spLocks noGrp="1"/>
          </p:cNvSpPr>
          <p:nvPr>
            <p:ph type="body" idx="1"/>
          </p:nvPr>
        </p:nvSpPr>
        <p:spPr/>
        <p:txBody>
          <a:bodyPr/>
          <a:lstStyle/>
          <a:p>
            <a:r>
              <a:rPr lang="en-US"/>
              <a:t>Data Clean and Used the NLP library </a:t>
            </a:r>
            <a:r>
              <a:rPr lang="en-US" err="1"/>
              <a:t>Textblob</a:t>
            </a:r>
            <a:endParaRPr lang="en-US"/>
          </a:p>
          <a:p>
            <a:endParaRPr lang="en-US"/>
          </a:p>
        </p:txBody>
      </p:sp>
      <p:pic>
        <p:nvPicPr>
          <p:cNvPr id="6" name="Picture 5">
            <a:extLst>
              <a:ext uri="{FF2B5EF4-FFF2-40B4-BE49-F238E27FC236}">
                <a16:creationId xmlns:a16="http://schemas.microsoft.com/office/drawing/2014/main" id="{D66FBFDD-1BE4-4D2F-AD3F-02A23E118166}"/>
              </a:ext>
            </a:extLst>
          </p:cNvPr>
          <p:cNvPicPr>
            <a:picLocks noChangeAspect="1"/>
          </p:cNvPicPr>
          <p:nvPr/>
        </p:nvPicPr>
        <p:blipFill>
          <a:blip r:embed="rId2"/>
          <a:stretch>
            <a:fillRect/>
          </a:stretch>
        </p:blipFill>
        <p:spPr>
          <a:xfrm>
            <a:off x="99058" y="2608950"/>
            <a:ext cx="8894113" cy="1925343"/>
          </a:xfrm>
          <a:prstGeom prst="rect">
            <a:avLst/>
          </a:prstGeom>
        </p:spPr>
      </p:pic>
      <p:pic>
        <p:nvPicPr>
          <p:cNvPr id="7" name="Picture 6">
            <a:extLst>
              <a:ext uri="{FF2B5EF4-FFF2-40B4-BE49-F238E27FC236}">
                <a16:creationId xmlns:a16="http://schemas.microsoft.com/office/drawing/2014/main" id="{B5572071-D50F-41F2-B100-2CBA227A9D03}"/>
              </a:ext>
            </a:extLst>
          </p:cNvPr>
          <p:cNvPicPr>
            <a:picLocks noChangeAspect="1"/>
          </p:cNvPicPr>
          <p:nvPr/>
        </p:nvPicPr>
        <p:blipFill>
          <a:blip r:embed="rId3"/>
          <a:stretch>
            <a:fillRect/>
          </a:stretch>
        </p:blipFill>
        <p:spPr>
          <a:xfrm>
            <a:off x="99058" y="4710749"/>
            <a:ext cx="9044942" cy="2147251"/>
          </a:xfrm>
          <a:prstGeom prst="rect">
            <a:avLst/>
          </a:prstGeom>
        </p:spPr>
      </p:pic>
    </p:spTree>
    <p:extLst>
      <p:ext uri="{BB962C8B-B14F-4D97-AF65-F5344CB8AC3E}">
        <p14:creationId xmlns:p14="http://schemas.microsoft.com/office/powerpoint/2010/main" val="11631068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9A88E-0A55-440E-B5AF-2BD5A88263A7}"/>
              </a:ext>
            </a:extLst>
          </p:cNvPr>
          <p:cNvSpPr>
            <a:spLocks noGrp="1"/>
          </p:cNvSpPr>
          <p:nvPr>
            <p:ph type="title"/>
          </p:nvPr>
        </p:nvSpPr>
        <p:spPr/>
        <p:txBody>
          <a:bodyPr/>
          <a:lstStyle/>
          <a:p>
            <a:r>
              <a:rPr lang="en-US"/>
              <a:t>K-Means Clustering</a:t>
            </a:r>
          </a:p>
        </p:txBody>
      </p:sp>
      <p:sp>
        <p:nvSpPr>
          <p:cNvPr id="3" name="Text Placeholder 2">
            <a:extLst>
              <a:ext uri="{FF2B5EF4-FFF2-40B4-BE49-F238E27FC236}">
                <a16:creationId xmlns:a16="http://schemas.microsoft.com/office/drawing/2014/main" id="{2F46ED9F-52B5-48B5-8782-8295E7ECBB12}"/>
              </a:ext>
            </a:extLst>
          </p:cNvPr>
          <p:cNvSpPr>
            <a:spLocks noGrp="1"/>
          </p:cNvSpPr>
          <p:nvPr>
            <p:ph type="body" idx="1"/>
          </p:nvPr>
        </p:nvSpPr>
        <p:spPr/>
        <p:txBody>
          <a:bodyPr/>
          <a:lstStyle/>
          <a:p>
            <a:pPr marL="685800" indent="-457200">
              <a:buFont typeface="Arial" panose="020B0604020202020204" pitchFamily="34" charset="0"/>
              <a:buChar char="•"/>
            </a:pPr>
            <a:r>
              <a:rPr lang="en-US"/>
              <a:t>Used K-means clustering to classify the comments in different clusters</a:t>
            </a:r>
          </a:p>
          <a:p>
            <a:pPr marL="685800" indent="-457200">
              <a:buFont typeface="Arial" panose="020B0604020202020204" pitchFamily="34" charset="0"/>
              <a:buChar char="•"/>
            </a:pPr>
            <a:r>
              <a:rPr lang="en-US"/>
              <a:t>Used the Elbow Method to determine the best value for </a:t>
            </a:r>
            <a:r>
              <a:rPr lang="en-US" i="1"/>
              <a:t>k</a:t>
            </a:r>
            <a:r>
              <a:rPr lang="en-US"/>
              <a:t>.</a:t>
            </a:r>
          </a:p>
          <a:p>
            <a:pPr marL="685800" indent="-457200">
              <a:buFont typeface="Arial" panose="020B0604020202020204" pitchFamily="34" charset="0"/>
              <a:buChar char="•"/>
            </a:pPr>
            <a:endParaRPr lang="en-US"/>
          </a:p>
          <a:p>
            <a:endParaRPr lang="en-US"/>
          </a:p>
        </p:txBody>
      </p:sp>
      <p:pic>
        <p:nvPicPr>
          <p:cNvPr id="4" name="Picture 3">
            <a:extLst>
              <a:ext uri="{FF2B5EF4-FFF2-40B4-BE49-F238E27FC236}">
                <a16:creationId xmlns:a16="http://schemas.microsoft.com/office/drawing/2014/main" id="{C9066BF7-D147-45DE-B78C-ABDEA29E99CA}"/>
              </a:ext>
            </a:extLst>
          </p:cNvPr>
          <p:cNvPicPr>
            <a:picLocks noChangeAspect="1"/>
          </p:cNvPicPr>
          <p:nvPr/>
        </p:nvPicPr>
        <p:blipFill>
          <a:blip r:embed="rId2"/>
          <a:stretch>
            <a:fillRect/>
          </a:stretch>
        </p:blipFill>
        <p:spPr>
          <a:xfrm>
            <a:off x="500380" y="3847141"/>
            <a:ext cx="3862043" cy="2634572"/>
          </a:xfrm>
          <a:prstGeom prst="rect">
            <a:avLst/>
          </a:prstGeom>
        </p:spPr>
      </p:pic>
      <p:pic>
        <p:nvPicPr>
          <p:cNvPr id="5" name="Picture 4">
            <a:extLst>
              <a:ext uri="{FF2B5EF4-FFF2-40B4-BE49-F238E27FC236}">
                <a16:creationId xmlns:a16="http://schemas.microsoft.com/office/drawing/2014/main" id="{8CDC8D4F-DF0D-4967-ACED-AB320D60AD27}"/>
              </a:ext>
            </a:extLst>
          </p:cNvPr>
          <p:cNvPicPr>
            <a:picLocks noChangeAspect="1"/>
          </p:cNvPicPr>
          <p:nvPr/>
        </p:nvPicPr>
        <p:blipFill>
          <a:blip r:embed="rId3"/>
          <a:stretch>
            <a:fillRect/>
          </a:stretch>
        </p:blipFill>
        <p:spPr>
          <a:xfrm>
            <a:off x="4362423" y="3968697"/>
            <a:ext cx="4571999" cy="2917584"/>
          </a:xfrm>
          <a:prstGeom prst="rect">
            <a:avLst/>
          </a:prstGeom>
        </p:spPr>
      </p:pic>
    </p:spTree>
    <p:extLst>
      <p:ext uri="{BB962C8B-B14F-4D97-AF65-F5344CB8AC3E}">
        <p14:creationId xmlns:p14="http://schemas.microsoft.com/office/powerpoint/2010/main" val="7897288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94F7B-2A1A-46A6-BDF9-C468FA8DE7BD}"/>
              </a:ext>
            </a:extLst>
          </p:cNvPr>
          <p:cNvSpPr>
            <a:spLocks noGrp="1"/>
          </p:cNvSpPr>
          <p:nvPr>
            <p:ph type="title"/>
          </p:nvPr>
        </p:nvSpPr>
        <p:spPr/>
        <p:txBody>
          <a:bodyPr/>
          <a:lstStyle/>
          <a:p>
            <a:r>
              <a:rPr lang="en-US" dirty="0"/>
              <a:t>Visualization</a:t>
            </a:r>
          </a:p>
        </p:txBody>
      </p:sp>
      <p:sp>
        <p:nvSpPr>
          <p:cNvPr id="3" name="Text Placeholder 2">
            <a:extLst>
              <a:ext uri="{FF2B5EF4-FFF2-40B4-BE49-F238E27FC236}">
                <a16:creationId xmlns:a16="http://schemas.microsoft.com/office/drawing/2014/main" id="{0942EF17-4B8D-40BC-B56E-45B8168A8036}"/>
              </a:ext>
            </a:extLst>
          </p:cNvPr>
          <p:cNvSpPr>
            <a:spLocks noGrp="1"/>
          </p:cNvSpPr>
          <p:nvPr>
            <p:ph type="body" idx="1"/>
          </p:nvPr>
        </p:nvSpPr>
        <p:spPr>
          <a:xfrm>
            <a:off x="179109" y="1657632"/>
            <a:ext cx="8425140" cy="774484"/>
          </a:xfrm>
        </p:spPr>
        <p:txBody>
          <a:bodyPr/>
          <a:lstStyle/>
          <a:p>
            <a:pPr marL="228600" indent="0"/>
            <a:r>
              <a:rPr lang="en-US" sz="1800" dirty="0"/>
              <a:t>A graphic to see if there have been more positive or negative comments on the coronavirus</a:t>
            </a:r>
            <a:r>
              <a:rPr lang="en-US" dirty="0"/>
              <a:t>.</a:t>
            </a:r>
          </a:p>
          <a:p>
            <a:pPr marL="685800" indent="-457200">
              <a:buFont typeface="Arial" panose="020B0604020202020204" pitchFamily="34" charset="0"/>
              <a:buChar char="•"/>
            </a:pPr>
            <a:endParaRPr lang="en-US" dirty="0"/>
          </a:p>
          <a:p>
            <a:endParaRPr lang="en-US" dirty="0"/>
          </a:p>
        </p:txBody>
      </p:sp>
      <p:pic>
        <p:nvPicPr>
          <p:cNvPr id="5" name="Picture 4">
            <a:extLst>
              <a:ext uri="{FF2B5EF4-FFF2-40B4-BE49-F238E27FC236}">
                <a16:creationId xmlns:a16="http://schemas.microsoft.com/office/drawing/2014/main" id="{46DA7E56-1020-4DBF-8820-A3B0EAFAA040}"/>
              </a:ext>
            </a:extLst>
          </p:cNvPr>
          <p:cNvPicPr>
            <a:picLocks noChangeAspect="1"/>
          </p:cNvPicPr>
          <p:nvPr/>
        </p:nvPicPr>
        <p:blipFill>
          <a:blip r:embed="rId2"/>
          <a:stretch>
            <a:fillRect/>
          </a:stretch>
        </p:blipFill>
        <p:spPr>
          <a:xfrm>
            <a:off x="179110" y="2309567"/>
            <a:ext cx="8849344" cy="4548433"/>
          </a:xfrm>
          <a:prstGeom prst="rect">
            <a:avLst/>
          </a:prstGeom>
        </p:spPr>
      </p:pic>
    </p:spTree>
    <p:extLst>
      <p:ext uri="{BB962C8B-B14F-4D97-AF65-F5344CB8AC3E}">
        <p14:creationId xmlns:p14="http://schemas.microsoft.com/office/powerpoint/2010/main" val="32156552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FE32F-49E2-4D94-BFDF-8B69B6A87625}"/>
              </a:ext>
            </a:extLst>
          </p:cNvPr>
          <p:cNvSpPr>
            <a:spLocks noGrp="1"/>
          </p:cNvSpPr>
          <p:nvPr>
            <p:ph type="title"/>
          </p:nvPr>
        </p:nvSpPr>
        <p:spPr/>
        <p:txBody>
          <a:bodyPr/>
          <a:lstStyle/>
          <a:p>
            <a:r>
              <a:rPr lang="en-US" sz="3600" dirty="0"/>
              <a:t>Sentimental Analysis on Twitter Data</a:t>
            </a:r>
          </a:p>
        </p:txBody>
      </p:sp>
      <p:sp>
        <p:nvSpPr>
          <p:cNvPr id="3" name="Text Placeholder 2">
            <a:extLst>
              <a:ext uri="{FF2B5EF4-FFF2-40B4-BE49-F238E27FC236}">
                <a16:creationId xmlns:a16="http://schemas.microsoft.com/office/drawing/2014/main" id="{529694A0-08B5-48FE-8736-A5FFC54C58BA}"/>
              </a:ext>
            </a:extLst>
          </p:cNvPr>
          <p:cNvSpPr>
            <a:spLocks noGrp="1"/>
          </p:cNvSpPr>
          <p:nvPr>
            <p:ph type="body" idx="1"/>
          </p:nvPr>
        </p:nvSpPr>
        <p:spPr>
          <a:xfrm>
            <a:off x="75414" y="2194560"/>
            <a:ext cx="8528835" cy="897432"/>
          </a:xfrm>
        </p:spPr>
        <p:txBody>
          <a:bodyPr/>
          <a:lstStyle/>
          <a:p>
            <a:r>
              <a:rPr lang="en-US" dirty="0"/>
              <a:t>Used </a:t>
            </a:r>
            <a:r>
              <a:rPr lang="en-US" dirty="0" err="1"/>
              <a:t>tweepy</a:t>
            </a:r>
            <a:r>
              <a:rPr lang="en-US" dirty="0"/>
              <a:t> to fetch most recent tweets on COVID-19</a:t>
            </a:r>
          </a:p>
          <a:p>
            <a:r>
              <a:rPr lang="en-US" dirty="0"/>
              <a:t>Analysis using </a:t>
            </a:r>
            <a:r>
              <a:rPr lang="en-US" dirty="0" err="1"/>
              <a:t>Textblob</a:t>
            </a:r>
            <a:r>
              <a:rPr lang="en-US" dirty="0"/>
              <a:t> library</a:t>
            </a:r>
          </a:p>
          <a:p>
            <a:endParaRPr lang="en-US" dirty="0"/>
          </a:p>
        </p:txBody>
      </p:sp>
      <p:pic>
        <p:nvPicPr>
          <p:cNvPr id="4" name="Picture 3">
            <a:extLst>
              <a:ext uri="{FF2B5EF4-FFF2-40B4-BE49-F238E27FC236}">
                <a16:creationId xmlns:a16="http://schemas.microsoft.com/office/drawing/2014/main" id="{783D4293-D5B5-4115-9E6B-C059A1F12F31}"/>
              </a:ext>
            </a:extLst>
          </p:cNvPr>
          <p:cNvPicPr>
            <a:picLocks noChangeAspect="1"/>
          </p:cNvPicPr>
          <p:nvPr/>
        </p:nvPicPr>
        <p:blipFill>
          <a:blip r:embed="rId2"/>
          <a:stretch>
            <a:fillRect/>
          </a:stretch>
        </p:blipFill>
        <p:spPr>
          <a:xfrm>
            <a:off x="2402952" y="3429000"/>
            <a:ext cx="5657850" cy="3060187"/>
          </a:xfrm>
          <a:prstGeom prst="rect">
            <a:avLst/>
          </a:prstGeom>
        </p:spPr>
      </p:pic>
      <p:pic>
        <p:nvPicPr>
          <p:cNvPr id="4098" name="Picture 2" descr="Five Twitter ad features you may not know about">
            <a:extLst>
              <a:ext uri="{FF2B5EF4-FFF2-40B4-BE49-F238E27FC236}">
                <a16:creationId xmlns:a16="http://schemas.microsoft.com/office/drawing/2014/main" id="{A14FCDC9-A38D-498F-A689-A5E3EF416E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9979" y="851908"/>
            <a:ext cx="1093509" cy="880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0083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CA108-0BC0-4298-B847-E1961286B21C}"/>
              </a:ext>
            </a:extLst>
          </p:cNvPr>
          <p:cNvSpPr>
            <a:spLocks noGrp="1"/>
          </p:cNvSpPr>
          <p:nvPr>
            <p:ph type="title"/>
          </p:nvPr>
        </p:nvSpPr>
        <p:spPr/>
        <p:txBody>
          <a:bodyPr/>
          <a:lstStyle/>
          <a:p>
            <a:r>
              <a:rPr lang="en-US" dirty="0"/>
              <a:t>Conclusion</a:t>
            </a:r>
          </a:p>
        </p:txBody>
      </p:sp>
      <p:sp>
        <p:nvSpPr>
          <p:cNvPr id="3" name="Text Placeholder 2">
            <a:extLst>
              <a:ext uri="{FF2B5EF4-FFF2-40B4-BE49-F238E27FC236}">
                <a16:creationId xmlns:a16="http://schemas.microsoft.com/office/drawing/2014/main" id="{F095C887-EAFE-457D-AF63-F0D86B241178}"/>
              </a:ext>
            </a:extLst>
          </p:cNvPr>
          <p:cNvSpPr>
            <a:spLocks noGrp="1"/>
          </p:cNvSpPr>
          <p:nvPr>
            <p:ph type="body" idx="1"/>
          </p:nvPr>
        </p:nvSpPr>
        <p:spPr>
          <a:xfrm>
            <a:off x="150828" y="2194560"/>
            <a:ext cx="8832915" cy="3622040"/>
          </a:xfrm>
        </p:spPr>
        <p:txBody>
          <a:bodyPr/>
          <a:lstStyle/>
          <a:p>
            <a:pPr marL="514350" lvl="0" indent="-285750">
              <a:buFont typeface="Arial" panose="020B0604020202020204" pitchFamily="34" charset="0"/>
              <a:buChar char="•"/>
            </a:pPr>
            <a:r>
              <a:rPr lang="en-US" sz="1400" dirty="0"/>
              <a:t>Through Research Analysis we understood about the similarities between the COVID19 and other pandemics</a:t>
            </a:r>
          </a:p>
          <a:p>
            <a:pPr marL="514350" lvl="0" indent="-285750">
              <a:buFont typeface="Arial" panose="020B0604020202020204" pitchFamily="34" charset="0"/>
              <a:buChar char="•"/>
            </a:pPr>
            <a:r>
              <a:rPr lang="en-US" sz="1400" dirty="0"/>
              <a:t>We also tried to explain how transmission of Corona Virus takes place and build a knowledge graph to show the relation between entity and object (Cause &amp; Effect)</a:t>
            </a:r>
          </a:p>
          <a:p>
            <a:pPr marL="228600" lvl="0" indent="0"/>
            <a:endParaRPr lang="en-US" sz="1400" dirty="0"/>
          </a:p>
          <a:p>
            <a:pPr marL="514350" lvl="0" indent="-285750">
              <a:buFont typeface="Arial" panose="020B0604020202020204" pitchFamily="34" charset="0"/>
              <a:buChar char="•"/>
            </a:pPr>
            <a:r>
              <a:rPr lang="en-US" sz="1400" dirty="0"/>
              <a:t>By Geospatial Analysis we were able to visualize the Corona Virus cases across the globe and plot heat map</a:t>
            </a:r>
          </a:p>
          <a:p>
            <a:pPr marL="514350" lvl="0" indent="-285750">
              <a:buFont typeface="Arial" panose="020B0604020202020204" pitchFamily="34" charset="0"/>
              <a:buChar char="•"/>
            </a:pPr>
            <a:r>
              <a:rPr lang="en-US" sz="1400" dirty="0"/>
              <a:t>Time Series Forecasting helped us in predicting the future trend of COVID19 cases all over the world </a:t>
            </a:r>
          </a:p>
          <a:p>
            <a:pPr marL="228600" lvl="0" indent="0"/>
            <a:endParaRPr lang="en-US" sz="1400" dirty="0"/>
          </a:p>
          <a:p>
            <a:pPr marL="514350" lvl="0" indent="-285750">
              <a:buFont typeface="Arial" panose="020B0604020202020204" pitchFamily="34" charset="0"/>
              <a:buChar char="•"/>
            </a:pPr>
            <a:r>
              <a:rPr lang="en-US" sz="1400" dirty="0"/>
              <a:t>Sentiment Analysis helped us in analyzing the attitude and emotion of the general public from different countries through their comments and tweets on Reddit, Twitter respectively. We see there’s a massive negative emotion among people but we also saw a very big no of people showing hope and positivity amidst this chaos.</a:t>
            </a:r>
          </a:p>
          <a:p>
            <a:pPr marL="228600" lvl="0" indent="0"/>
            <a:endParaRPr lang="en-US" sz="1400" dirty="0"/>
          </a:p>
          <a:p>
            <a:pPr marL="514350" lvl="0" indent="-285750">
              <a:buFont typeface="Arial" panose="020B0604020202020204" pitchFamily="34" charset="0"/>
              <a:buChar char="•"/>
            </a:pPr>
            <a:r>
              <a:rPr lang="en-US" sz="1400" dirty="0"/>
              <a:t>The EDA helped us to determine the conditions prevailing in India and how India is tackling this pandemic compared to different countries. South Korea and India has been successful so far in tackling this deadly disease whereas Italy is facing a crisis</a:t>
            </a:r>
          </a:p>
        </p:txBody>
      </p:sp>
    </p:spTree>
    <p:extLst>
      <p:ext uri="{BB962C8B-B14F-4D97-AF65-F5344CB8AC3E}">
        <p14:creationId xmlns:p14="http://schemas.microsoft.com/office/powerpoint/2010/main" val="12242891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6F490-AB5D-4E4B-98CB-F9B127033C58}"/>
              </a:ext>
            </a:extLst>
          </p:cNvPr>
          <p:cNvSpPr>
            <a:spLocks noGrp="1"/>
          </p:cNvSpPr>
          <p:nvPr>
            <p:ph type="title"/>
          </p:nvPr>
        </p:nvSpPr>
        <p:spPr>
          <a:xfrm flipV="1">
            <a:off x="500380" y="744718"/>
            <a:ext cx="8143239" cy="100149"/>
          </a:xfrm>
        </p:spPr>
        <p:txBody>
          <a:bodyPr/>
          <a:lstStyle/>
          <a:p>
            <a:endParaRPr lang="en-US" dirty="0"/>
          </a:p>
        </p:txBody>
      </p:sp>
      <p:sp>
        <p:nvSpPr>
          <p:cNvPr id="3" name="Text Placeholder 2">
            <a:extLst>
              <a:ext uri="{FF2B5EF4-FFF2-40B4-BE49-F238E27FC236}">
                <a16:creationId xmlns:a16="http://schemas.microsoft.com/office/drawing/2014/main" id="{93692AC4-73AD-48B8-84BC-2042DAA31B74}"/>
              </a:ext>
            </a:extLst>
          </p:cNvPr>
          <p:cNvSpPr>
            <a:spLocks noGrp="1"/>
          </p:cNvSpPr>
          <p:nvPr>
            <p:ph type="body" idx="1"/>
          </p:nvPr>
        </p:nvSpPr>
        <p:spPr>
          <a:xfrm>
            <a:off x="638809" y="914399"/>
            <a:ext cx="7965440" cy="5825765"/>
          </a:xfrm>
        </p:spPr>
        <p:txBody>
          <a:bodyPr/>
          <a:lstStyle/>
          <a:p>
            <a:pPr marL="228600" indent="0" algn="ctr"/>
            <a:r>
              <a:rPr lang="en-US" b="1" dirty="0"/>
              <a:t>STAY SAFE </a:t>
            </a:r>
          </a:p>
          <a:p>
            <a:pPr marL="228600" indent="0" algn="ctr"/>
            <a:r>
              <a:rPr lang="en-US" b="1" dirty="0"/>
              <a:t>DON’T PANIC</a:t>
            </a:r>
          </a:p>
          <a:p>
            <a:pPr marL="228600" indent="0" algn="ctr"/>
            <a:r>
              <a:rPr lang="en-US" b="1" dirty="0"/>
              <a:t> Wash Your Hands</a:t>
            </a:r>
          </a:p>
          <a:p>
            <a:pPr marL="228600" indent="0" algn="ctr"/>
            <a:endParaRPr lang="en-US" b="1" dirty="0"/>
          </a:p>
          <a:p>
            <a:pPr marL="228600" indent="0" algn="ctr"/>
            <a:endParaRPr lang="en-US" b="1" dirty="0"/>
          </a:p>
          <a:p>
            <a:pPr marL="228600" indent="0" algn="ctr"/>
            <a:r>
              <a:rPr lang="en-US" b="1" dirty="0">
                <a:solidFill>
                  <a:schemeClr val="bg2"/>
                </a:solidFill>
              </a:rPr>
              <a:t>THANK YOU</a:t>
            </a:r>
          </a:p>
        </p:txBody>
      </p:sp>
      <p:pic>
        <p:nvPicPr>
          <p:cNvPr id="5126" name="Picture 6" descr="Want to Stop Germs? Wash Your Hands | North Valley Academy">
            <a:extLst>
              <a:ext uri="{FF2B5EF4-FFF2-40B4-BE49-F238E27FC236}">
                <a16:creationId xmlns:a16="http://schemas.microsoft.com/office/drawing/2014/main" id="{341B7C13-68A2-44BB-B1F9-44E746F576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0005" y="1545994"/>
            <a:ext cx="2224791" cy="266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997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33B38-1390-4E9B-8BF8-C2F9BCAFB18C}"/>
              </a:ext>
            </a:extLst>
          </p:cNvPr>
          <p:cNvSpPr>
            <a:spLocks noGrp="1"/>
          </p:cNvSpPr>
          <p:nvPr>
            <p:ph type="title"/>
          </p:nvPr>
        </p:nvSpPr>
        <p:spPr/>
        <p:txBody>
          <a:bodyPr/>
          <a:lstStyle/>
          <a:p>
            <a:r>
              <a:rPr lang="en-US" b="0">
                <a:latin typeface="Times New Roman"/>
              </a:rPr>
              <a:t>Libraries:</a:t>
            </a:r>
          </a:p>
        </p:txBody>
      </p:sp>
      <p:sp>
        <p:nvSpPr>
          <p:cNvPr id="3" name="Text Placeholder 2">
            <a:extLst>
              <a:ext uri="{FF2B5EF4-FFF2-40B4-BE49-F238E27FC236}">
                <a16:creationId xmlns:a16="http://schemas.microsoft.com/office/drawing/2014/main" id="{FD19D97F-99F6-4B86-90E9-1CE057D56F81}"/>
              </a:ext>
            </a:extLst>
          </p:cNvPr>
          <p:cNvSpPr>
            <a:spLocks noGrp="1"/>
          </p:cNvSpPr>
          <p:nvPr>
            <p:ph type="body" idx="1"/>
          </p:nvPr>
        </p:nvSpPr>
        <p:spPr>
          <a:xfrm>
            <a:off x="312239" y="1782796"/>
            <a:ext cx="8746370" cy="4857331"/>
          </a:xfrm>
        </p:spPr>
        <p:txBody>
          <a:bodyPr/>
          <a:lstStyle/>
          <a:p>
            <a:pPr marL="685800" indent="-457200">
              <a:buChar char="•"/>
            </a:pPr>
            <a:endParaRPr lang="en-US" sz="2400" dirty="0"/>
          </a:p>
        </p:txBody>
      </p:sp>
    </p:spTree>
    <p:extLst>
      <p:ext uri="{BB962C8B-B14F-4D97-AF65-F5344CB8AC3E}">
        <p14:creationId xmlns:p14="http://schemas.microsoft.com/office/powerpoint/2010/main" val="3505534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F0A7D-F107-4EB9-8B63-92B96F4A20CD}"/>
              </a:ext>
            </a:extLst>
          </p:cNvPr>
          <p:cNvSpPr>
            <a:spLocks noGrp="1"/>
          </p:cNvSpPr>
          <p:nvPr>
            <p:ph type="title"/>
          </p:nvPr>
        </p:nvSpPr>
        <p:spPr/>
        <p:txBody>
          <a:bodyPr/>
          <a:lstStyle/>
          <a:p>
            <a:r>
              <a:rPr lang="en-US" sz="4000" b="0">
                <a:latin typeface="Times New Roman"/>
              </a:rPr>
              <a:t>1. Data Extraction and Preparation</a:t>
            </a:r>
          </a:p>
        </p:txBody>
      </p:sp>
      <p:pic>
        <p:nvPicPr>
          <p:cNvPr id="3" name="Picture 4" descr="A screenshot of a social media post&#10;&#10;Description generated with very high confidence">
            <a:extLst>
              <a:ext uri="{FF2B5EF4-FFF2-40B4-BE49-F238E27FC236}">
                <a16:creationId xmlns:a16="http://schemas.microsoft.com/office/drawing/2014/main" id="{4CB2F937-FAD0-4107-8479-C02B25C9CB14}"/>
              </a:ext>
            </a:extLst>
          </p:cNvPr>
          <p:cNvPicPr>
            <a:picLocks noChangeAspect="1"/>
          </p:cNvPicPr>
          <p:nvPr/>
        </p:nvPicPr>
        <p:blipFill>
          <a:blip r:embed="rId2"/>
          <a:stretch>
            <a:fillRect/>
          </a:stretch>
        </p:blipFill>
        <p:spPr>
          <a:xfrm>
            <a:off x="445841" y="1496029"/>
            <a:ext cx="8138729" cy="5356811"/>
          </a:xfrm>
          <a:prstGeom prst="rect">
            <a:avLst/>
          </a:prstGeom>
        </p:spPr>
      </p:pic>
    </p:spTree>
    <p:extLst>
      <p:ext uri="{BB962C8B-B14F-4D97-AF65-F5344CB8AC3E}">
        <p14:creationId xmlns:p14="http://schemas.microsoft.com/office/powerpoint/2010/main" val="524149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58CD4-EA34-402A-87D1-FD656430D572}"/>
              </a:ext>
            </a:extLst>
          </p:cNvPr>
          <p:cNvSpPr>
            <a:spLocks noGrp="1"/>
          </p:cNvSpPr>
          <p:nvPr>
            <p:ph type="title"/>
          </p:nvPr>
        </p:nvSpPr>
        <p:spPr/>
        <p:txBody>
          <a:bodyPr/>
          <a:lstStyle/>
          <a:p>
            <a:r>
              <a:rPr lang="en-US" dirty="0"/>
              <a:t>2. Natural Language Processing</a:t>
            </a:r>
          </a:p>
        </p:txBody>
      </p:sp>
      <p:sp>
        <p:nvSpPr>
          <p:cNvPr id="3" name="Text Placeholder 2">
            <a:extLst>
              <a:ext uri="{FF2B5EF4-FFF2-40B4-BE49-F238E27FC236}">
                <a16:creationId xmlns:a16="http://schemas.microsoft.com/office/drawing/2014/main" id="{D539D383-77E4-4C4F-AC92-BC34EF030B28}"/>
              </a:ext>
            </a:extLst>
          </p:cNvPr>
          <p:cNvSpPr>
            <a:spLocks noGrp="1"/>
          </p:cNvSpPr>
          <p:nvPr>
            <p:ph type="body" idx="1"/>
          </p:nvPr>
        </p:nvSpPr>
        <p:spPr>
          <a:xfrm>
            <a:off x="581300" y="1763240"/>
            <a:ext cx="8051703" cy="4848490"/>
          </a:xfrm>
        </p:spPr>
        <p:txBody>
          <a:bodyPr/>
          <a:lstStyle/>
          <a:p>
            <a:pPr marL="685800" indent="-457200">
              <a:buChar char="•"/>
            </a:pPr>
            <a:r>
              <a:rPr lang="en-US" sz="2400"/>
              <a:t>NLP is a branch of data science that consists of systematic processes for analyzing, understanding, and deriving information from the text data in a smart and efficient manner.</a:t>
            </a:r>
          </a:p>
          <a:p>
            <a:pPr marL="685800" indent="-457200">
              <a:buChar char="•"/>
            </a:pPr>
            <a:endParaRPr lang="en-US" sz="2400"/>
          </a:p>
        </p:txBody>
      </p:sp>
      <p:pic>
        <p:nvPicPr>
          <p:cNvPr id="4" name="Picture 4" descr="A close up of a sign&#10;&#10;Description generated with very high confidence">
            <a:extLst>
              <a:ext uri="{FF2B5EF4-FFF2-40B4-BE49-F238E27FC236}">
                <a16:creationId xmlns:a16="http://schemas.microsoft.com/office/drawing/2014/main" id="{12F93848-EFB1-4B6F-BB68-EF2249EACB71}"/>
              </a:ext>
            </a:extLst>
          </p:cNvPr>
          <p:cNvPicPr>
            <a:picLocks noChangeAspect="1"/>
          </p:cNvPicPr>
          <p:nvPr/>
        </p:nvPicPr>
        <p:blipFill>
          <a:blip r:embed="rId2"/>
          <a:stretch>
            <a:fillRect/>
          </a:stretch>
        </p:blipFill>
        <p:spPr>
          <a:xfrm>
            <a:off x="1388854" y="3497566"/>
            <a:ext cx="6380671" cy="2982751"/>
          </a:xfrm>
          <a:prstGeom prst="rect">
            <a:avLst/>
          </a:prstGeom>
        </p:spPr>
      </p:pic>
    </p:spTree>
    <p:extLst>
      <p:ext uri="{BB962C8B-B14F-4D97-AF65-F5344CB8AC3E}">
        <p14:creationId xmlns:p14="http://schemas.microsoft.com/office/powerpoint/2010/main" val="1842391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CFEF6-9D8F-4F99-99D3-1C6628D942A7}"/>
              </a:ext>
            </a:extLst>
          </p:cNvPr>
          <p:cNvSpPr>
            <a:spLocks noGrp="1"/>
          </p:cNvSpPr>
          <p:nvPr>
            <p:ph type="title"/>
          </p:nvPr>
        </p:nvSpPr>
        <p:spPr>
          <a:xfrm>
            <a:off x="400989" y="844867"/>
            <a:ext cx="8242630" cy="436262"/>
          </a:xfrm>
        </p:spPr>
        <p:txBody>
          <a:bodyPr/>
          <a:lstStyle/>
          <a:p>
            <a:r>
              <a:rPr lang="en-US" sz="2400"/>
              <a:t>Most common words from title and abstract</a:t>
            </a:r>
          </a:p>
        </p:txBody>
      </p:sp>
      <p:pic>
        <p:nvPicPr>
          <p:cNvPr id="6" name="Picture 6" descr="A screenshot of a cell phone&#10;&#10;Description generated with very high confidence">
            <a:extLst>
              <a:ext uri="{FF2B5EF4-FFF2-40B4-BE49-F238E27FC236}">
                <a16:creationId xmlns:a16="http://schemas.microsoft.com/office/drawing/2014/main" id="{D5673E35-2D47-476C-8D98-D8A77F70B135}"/>
              </a:ext>
            </a:extLst>
          </p:cNvPr>
          <p:cNvPicPr>
            <a:picLocks noChangeAspect="1"/>
          </p:cNvPicPr>
          <p:nvPr/>
        </p:nvPicPr>
        <p:blipFill>
          <a:blip r:embed="rId2"/>
          <a:stretch>
            <a:fillRect/>
          </a:stretch>
        </p:blipFill>
        <p:spPr>
          <a:xfrm>
            <a:off x="4621698" y="1671297"/>
            <a:ext cx="4654279" cy="5186703"/>
          </a:xfrm>
          <a:prstGeom prst="rect">
            <a:avLst/>
          </a:prstGeom>
        </p:spPr>
      </p:pic>
      <p:pic>
        <p:nvPicPr>
          <p:cNvPr id="8" name="Picture 8" descr="A screenshot of a cell phone&#10;&#10;Description generated with very high confidence">
            <a:extLst>
              <a:ext uri="{FF2B5EF4-FFF2-40B4-BE49-F238E27FC236}">
                <a16:creationId xmlns:a16="http://schemas.microsoft.com/office/drawing/2014/main" id="{F6CDB0D4-B55F-4492-9DE8-F2EDE0300BB9}"/>
              </a:ext>
            </a:extLst>
          </p:cNvPr>
          <p:cNvPicPr>
            <a:picLocks noChangeAspect="1"/>
          </p:cNvPicPr>
          <p:nvPr/>
        </p:nvPicPr>
        <p:blipFill>
          <a:blip r:embed="rId3"/>
          <a:stretch>
            <a:fillRect/>
          </a:stretch>
        </p:blipFill>
        <p:spPr>
          <a:xfrm>
            <a:off x="-587024" y="1716381"/>
            <a:ext cx="5109328" cy="5141619"/>
          </a:xfrm>
          <a:prstGeom prst="rect">
            <a:avLst/>
          </a:prstGeom>
        </p:spPr>
      </p:pic>
    </p:spTree>
    <p:extLst>
      <p:ext uri="{BB962C8B-B14F-4D97-AF65-F5344CB8AC3E}">
        <p14:creationId xmlns:p14="http://schemas.microsoft.com/office/powerpoint/2010/main" val="29747079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15D252DF0696A4DB342171CD8728B6A" ma:contentTypeVersion="5" ma:contentTypeDescription="Create a new document." ma:contentTypeScope="" ma:versionID="85b374a490bd4926e8168474d8fcad23">
  <xsd:schema xmlns:xsd="http://www.w3.org/2001/XMLSchema" xmlns:xs="http://www.w3.org/2001/XMLSchema" xmlns:p="http://schemas.microsoft.com/office/2006/metadata/properties" xmlns:ns3="fe0a4b2e-cd41-43e3-82a8-6b493f40e3b7" xmlns:ns4="16f2153d-9892-43a1-8db4-17cf0abe6fb8" targetNamespace="http://schemas.microsoft.com/office/2006/metadata/properties" ma:root="true" ma:fieldsID="8ff171acdcc9a33e5470ee5765311175" ns3:_="" ns4:_="">
    <xsd:import namespace="fe0a4b2e-cd41-43e3-82a8-6b493f40e3b7"/>
    <xsd:import namespace="16f2153d-9892-43a1-8db4-17cf0abe6fb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0a4b2e-cd41-43e3-82a8-6b493f40e3b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f2153d-9892-43a1-8db4-17cf0abe6fb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F9D3C45-FCF8-4F41-9805-E97B42679714}">
  <ds:schemaRefs>
    <ds:schemaRef ds:uri="16f2153d-9892-43a1-8db4-17cf0abe6fb8"/>
    <ds:schemaRef ds:uri="fe0a4b2e-cd41-43e3-82a8-6b493f40e3b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7A80A3C-34D1-43CC-B4A5-BA0FCE36E3D9}">
  <ds:schemaRefs>
    <ds:schemaRef ds:uri="http://schemas.microsoft.com/sharepoint/v3/contenttype/forms"/>
  </ds:schemaRefs>
</ds:datastoreItem>
</file>

<file path=customXml/itemProps3.xml><?xml version="1.0" encoding="utf-8"?>
<ds:datastoreItem xmlns:ds="http://schemas.openxmlformats.org/officeDocument/2006/customXml" ds:itemID="{F90C459A-C32F-4976-9491-70642A0B3525}">
  <ds:schemaRefs>
    <ds:schemaRef ds:uri="http://schemas.openxmlformats.org/package/2006/metadata/core-properties"/>
    <ds:schemaRef ds:uri="http://purl.org/dc/dcmitype/"/>
    <ds:schemaRef ds:uri="http://schemas.microsoft.com/office/2006/documentManagement/types"/>
    <ds:schemaRef ds:uri="http://www.w3.org/XML/1998/namespace"/>
    <ds:schemaRef ds:uri="http://purl.org/dc/elements/1.1/"/>
    <ds:schemaRef ds:uri="http://purl.org/dc/terms/"/>
    <ds:schemaRef ds:uri="16f2153d-9892-43a1-8db4-17cf0abe6fb8"/>
    <ds:schemaRef ds:uri="http://schemas.microsoft.com/office/infopath/2007/PartnerControls"/>
    <ds:schemaRef ds:uri="fe0a4b2e-cd41-43e3-82a8-6b493f40e3b7"/>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523</TotalTime>
  <Words>1256</Words>
  <Application>Microsoft Office PowerPoint</Application>
  <PresentationFormat>On-screen Show (4:3)</PresentationFormat>
  <Paragraphs>148</Paragraphs>
  <Slides>56</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56</vt:i4>
      </vt:variant>
    </vt:vector>
  </HeadingPairs>
  <TitlesOfParts>
    <vt:vector size="65" baseType="lpstr">
      <vt:lpstr>Cambria</vt:lpstr>
      <vt:lpstr>Times New Roman</vt:lpstr>
      <vt:lpstr>Arial</vt:lpstr>
      <vt:lpstr>medium-content-serif-font</vt:lpstr>
      <vt:lpstr>Lato</vt:lpstr>
      <vt:lpstr>Wingdings</vt:lpstr>
      <vt:lpstr>Calibri</vt:lpstr>
      <vt:lpstr>Calisto MT</vt:lpstr>
      <vt:lpstr>Office Theme</vt:lpstr>
      <vt:lpstr>CSYE7374  Parallel Machine Learning &amp; AI </vt:lpstr>
      <vt:lpstr>Introduction</vt:lpstr>
      <vt:lpstr>Objective</vt:lpstr>
      <vt:lpstr>Methodology</vt:lpstr>
      <vt:lpstr>PowerPoint Presentation</vt:lpstr>
      <vt:lpstr>Libraries:</vt:lpstr>
      <vt:lpstr>1. Data Extraction and Preparation</vt:lpstr>
      <vt:lpstr>2. Natural Language Processing</vt:lpstr>
      <vt:lpstr>Most common words from title and abstract</vt:lpstr>
      <vt:lpstr>Ngrams </vt:lpstr>
      <vt:lpstr>Topic Modelling</vt:lpstr>
      <vt:lpstr>LDA</vt:lpstr>
      <vt:lpstr>Similarity of words from the research paper</vt:lpstr>
      <vt:lpstr>Keyword extraction and sentence similarity</vt:lpstr>
      <vt:lpstr>Knowledge Graph</vt:lpstr>
      <vt:lpstr>PowerPoint Presentation</vt:lpstr>
      <vt:lpstr>Web Scraping and Geospatial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Data Analysis(Tracking India's Coronavirus Spread) </vt:lpstr>
      <vt:lpstr>Analyzing the present condition in India </vt:lpstr>
      <vt:lpstr>Distribution of Cases in India by Nationality </vt:lpstr>
      <vt:lpstr> State Wise Distribution </vt:lpstr>
      <vt:lpstr>Bar Diagram of Total Active Cases(State wise)  </vt:lpstr>
      <vt:lpstr> India vs Foreign Cases (State wise Bar Diagram) </vt:lpstr>
      <vt:lpstr>                   Visualizing the spread geographically  </vt:lpstr>
      <vt:lpstr>Affected States/UT’s in India (First 128 Cases)</vt:lpstr>
      <vt:lpstr>Confirmed vs Recovered figures </vt:lpstr>
      <vt:lpstr>How the Coronavirus cases are rising? </vt:lpstr>
      <vt:lpstr>Date wise cases in Italy  </vt:lpstr>
      <vt:lpstr>Date wise cases in S.Korea</vt:lpstr>
      <vt:lpstr>Date wise cases in India  </vt:lpstr>
      <vt:lpstr>Comparison between the rise of cases in S.Korea, Italy and India </vt:lpstr>
      <vt:lpstr>Trend after surpassing 100 cases  </vt:lpstr>
      <vt:lpstr>Sentimental Analysis</vt:lpstr>
      <vt:lpstr>Reddit Comment Analysis</vt:lpstr>
      <vt:lpstr>Methodology</vt:lpstr>
      <vt:lpstr>NLP</vt:lpstr>
      <vt:lpstr>K-Means Clustering</vt:lpstr>
      <vt:lpstr>Visualization</vt:lpstr>
      <vt:lpstr>Sentimental Analysis on Twitter Data</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Ethics Case Study</dc:title>
  <dc:creator>Sajal Sood;patro.a@northeastern.edu</dc:creator>
  <cp:lastModifiedBy>Srishti Mishra</cp:lastModifiedBy>
  <cp:revision>4</cp:revision>
  <dcterms:created xsi:type="dcterms:W3CDTF">2019-12-03T01:47:37Z</dcterms:created>
  <dcterms:modified xsi:type="dcterms:W3CDTF">2020-08-06T16:48:07Z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0x010100B15D252DF0696A4DB342171CD8728B6A</vt:lpwstr>
  </property>
</Properties>
</file>